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9" r:id="rId3"/>
    <p:sldId id="350" r:id="rId4"/>
    <p:sldId id="333" r:id="rId5"/>
    <p:sldId id="352" r:id="rId6"/>
    <p:sldId id="265" r:id="rId7"/>
    <p:sldId id="308" r:id="rId8"/>
    <p:sldId id="275" r:id="rId9"/>
    <p:sldId id="304" r:id="rId10"/>
    <p:sldId id="358" r:id="rId11"/>
    <p:sldId id="353" r:id="rId12"/>
    <p:sldId id="286" r:id="rId13"/>
    <p:sldId id="318" r:id="rId14"/>
    <p:sldId id="321" r:id="rId15"/>
    <p:sldId id="313" r:id="rId16"/>
    <p:sldId id="326" r:id="rId17"/>
    <p:sldId id="327" r:id="rId18"/>
    <p:sldId id="360" r:id="rId19"/>
    <p:sldId id="361" r:id="rId20"/>
    <p:sldId id="354" r:id="rId21"/>
    <p:sldId id="355" r:id="rId22"/>
    <p:sldId id="356" r:id="rId23"/>
    <p:sldId id="329" r:id="rId24"/>
    <p:sldId id="330" r:id="rId25"/>
    <p:sldId id="260" r:id="rId26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352" autoAdjust="0"/>
  </p:normalViewPr>
  <p:slideViewPr>
    <p:cSldViewPr>
      <p:cViewPr>
        <p:scale>
          <a:sx n="68" d="100"/>
          <a:sy n="68" d="100"/>
        </p:scale>
        <p:origin x="-2796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0" y="9442371"/>
            <a:ext cx="1044694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pPr algn="l"/>
            <a:fld id="{16DC2D6B-ACB7-465D-8B7F-F6672873C4D6}" type="datetimeFigureOut">
              <a:rPr lang="de-AT" smtClean="0"/>
              <a:pPr algn="l"/>
              <a:t>23.04.2015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580629" y="9440646"/>
            <a:ext cx="3644355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pPr algn="ctr"/>
            <a:r>
              <a:rPr lang="de-AT" dirty="0" smtClean="0"/>
              <a:t>© SECCRIT </a:t>
            </a:r>
            <a:r>
              <a:rPr lang="de-AT" dirty="0" err="1" smtClean="0"/>
              <a:t>Consortium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75292" y="9440646"/>
            <a:ext cx="828745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301E753A-C480-4CFE-8492-BF102BDBCDBA}" type="slidenum">
              <a:rPr lang="de-AT" smtClean="0"/>
              <a:t>‹#›</a:t>
            </a:fld>
            <a:endParaRPr lang="de-AT"/>
          </a:p>
        </p:txBody>
      </p:sp>
      <p:sp>
        <p:nvSpPr>
          <p:cNvPr id="8" name="Kopfzeilenplatzhalter 7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586482"/>
          </a:xfrm>
          <a:prstGeom prst="rect">
            <a:avLst/>
          </a:prstGeom>
        </p:spPr>
        <p:txBody>
          <a:bodyPr vert="horz" lIns="91678" tIns="45839" rIns="91678" bIns="45839" rtlCol="0" anchor="ctr"/>
          <a:lstStyle>
            <a:lvl1pPr algn="l">
              <a:defRPr sz="1200"/>
            </a:lvl1pPr>
          </a:lstStyle>
          <a:p>
            <a:endParaRPr lang="de-AT" dirty="0"/>
          </a:p>
        </p:txBody>
      </p:sp>
      <p:pic>
        <p:nvPicPr>
          <p:cNvPr id="7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25" y="7924"/>
            <a:ext cx="1880749" cy="8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873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0" y="9442371"/>
            <a:ext cx="1544900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fld id="{4FAD9D29-431E-4E06-A9D2-5221D974B44D}" type="datetimeFigureOut">
              <a:rPr lang="de-AT" smtClean="0"/>
              <a:pPr/>
              <a:t>23.04.2015</a:t>
            </a:fld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678" tIns="45839" rIns="91678" bIns="4583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594216" y="9440646"/>
            <a:ext cx="3617181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ctr">
              <a:defRPr sz="1200"/>
            </a:lvl1pPr>
          </a:lstStyle>
          <a:p>
            <a:r>
              <a:rPr lang="de-AT" dirty="0" smtClean="0"/>
              <a:t>© SECCRIT </a:t>
            </a:r>
            <a:r>
              <a:rPr lang="de-AT" dirty="0" err="1" smtClean="0"/>
              <a:t>Consortium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9255" y="9440646"/>
            <a:ext cx="1614783" cy="496967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2D33EF7A-F3D1-447A-8E83-91D26657AAA7}" type="slidenum">
              <a:rPr lang="de-AT" smtClean="0"/>
              <a:t>‹#›</a:t>
            </a:fld>
            <a:endParaRPr lang="de-AT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8" tIns="45839" rIns="91678" bIns="45839" rtlCol="0" anchor="ctr"/>
          <a:lstStyle/>
          <a:p>
            <a:endParaRPr lang="de-AT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05613" cy="496967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8847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1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D78B256-7025-4F9E-AA16-B7AE12CBBC31}" type="datetime1">
              <a:rPr lang="de-AT" smtClean="0"/>
              <a:t>23.04.2015</a:t>
            </a:fld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smtClean="0"/>
              <a:t>© (SG)² Konsortium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714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F7D414-5799-4B4C-817D-17944D382372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31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F7D414-5799-4B4C-817D-17944D382372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31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F7D414-5799-4B4C-817D-17944D382372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31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F7D414-5799-4B4C-817D-17944D382372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31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8EE3BF-8E0B-4630-8D9B-2F857ABD947E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36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C88418-10DE-4282-B7CC-CB1ACB6C71ED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7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5D8340-F165-48EF-9F26-C7A722CE446A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134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E5215A-B26B-4430-A1DF-D5B89DDF0CFD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33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5C6A3D-0427-4350-9ECC-A86B815233F0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07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5C6A3D-0427-4350-9ECC-A86B815233F0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07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9FB34C-7808-47A6-A359-24E0E3774A2F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199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89DBB9-C004-4D34-B56D-3E52F33612BB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EF7A-F3D1-447A-8E83-91D26657AAA7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03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 userDrawn="1"/>
        </p:nvSpPr>
        <p:spPr>
          <a:xfrm>
            <a:off x="0" y="1340768"/>
            <a:ext cx="914400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60" y="1556792"/>
            <a:ext cx="8206680" cy="1512169"/>
          </a:xfrm>
        </p:spPr>
        <p:txBody>
          <a:bodyPr wrap="square" anchor="b" anchorCtr="0">
            <a:noAutofit/>
          </a:bodyPr>
          <a:lstStyle>
            <a:lvl1pPr algn="ctr">
              <a:lnSpc>
                <a:spcPct val="100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208912" cy="576064"/>
          </a:xfrm>
        </p:spPr>
        <p:txBody>
          <a:bodyPr wrap="none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6358" y="4149080"/>
            <a:ext cx="2851284" cy="365125"/>
          </a:xfrm>
        </p:spPr>
        <p:txBody>
          <a:bodyPr/>
          <a:lstStyle>
            <a:lvl1pPr algn="ctr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AT" dirty="0" smtClean="0"/>
              <a:t>&lt;&lt;</a:t>
            </a:r>
            <a:r>
              <a:rPr lang="de-AT" dirty="0" err="1" smtClean="0"/>
              <a:t>dd</a:t>
            </a:r>
            <a:r>
              <a:rPr lang="de-AT" dirty="0" smtClean="0"/>
              <a:t>/mm/</a:t>
            </a:r>
            <a:r>
              <a:rPr lang="de-AT" dirty="0" err="1" smtClean="0"/>
              <a:t>yyyy</a:t>
            </a:r>
            <a:r>
              <a:rPr lang="de-AT" dirty="0" smtClean="0"/>
              <a:t> &gt;&gt;</a:t>
            </a:r>
            <a:endParaRPr lang="de-AT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49542" y="4902259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AIT Austrian Institute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Technology  •  ETRA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•  Fraunhofer Institute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Experimental Software Engineering IESE • Karlsruhe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Institute </a:t>
            </a:r>
            <a:r>
              <a:rPr lang="de-AT" sz="1200" b="1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Technology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•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Europe 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•  Lancaster University 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Mirasys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Hellenic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Telecommunications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OTE•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Ayuntamiento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Valencia 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Amaris</a:t>
            </a:r>
            <a:endParaRPr lang="de-AT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0" y="5805264"/>
            <a:ext cx="9144000" cy="0"/>
          </a:xfrm>
          <a:prstGeom prst="line">
            <a:avLst/>
          </a:prstGeom>
          <a:ln w="38100">
            <a:solidFill>
              <a:srgbClr val="79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10160" y="1340768"/>
            <a:ext cx="9144000" cy="0"/>
          </a:xfrm>
          <a:prstGeom prst="line">
            <a:avLst/>
          </a:prstGeom>
          <a:ln w="38100">
            <a:solidFill>
              <a:srgbClr val="79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1691680" y="161939"/>
            <a:ext cx="496855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SEcure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Infrastructure IT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41" y="241586"/>
            <a:ext cx="2132081" cy="858370"/>
          </a:xfrm>
          <a:prstGeom prst="rect">
            <a:avLst/>
          </a:prstGeom>
        </p:spPr>
      </p:pic>
      <p:pic>
        <p:nvPicPr>
          <p:cNvPr id="2050" name="Picture 2" descr="http://www.envirofi.eu/Portals/89/Images/Logos/Logo_EU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35" y="5841824"/>
            <a:ext cx="23812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 userDrawn="1"/>
        </p:nvSpPr>
        <p:spPr>
          <a:xfrm>
            <a:off x="0" y="1340768"/>
            <a:ext cx="914400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1556792"/>
            <a:ext cx="8208912" cy="3024336"/>
          </a:xfrm>
        </p:spPr>
        <p:txBody>
          <a:bodyPr wrap="none"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z="1600" b="1" dirty="0" err="1" smtClean="0">
                <a:solidFill>
                  <a:srgbClr val="790B1B"/>
                </a:solidFill>
              </a:rPr>
              <a:t>Contact</a:t>
            </a:r>
            <a:endParaRPr lang="de-AT" sz="2400" b="1" dirty="0" smtClean="0">
              <a:solidFill>
                <a:srgbClr val="790B1B"/>
              </a:solidFill>
            </a:endParaRPr>
          </a:p>
          <a:p>
            <a:endParaRPr lang="de-AT" sz="2400" dirty="0" smtClean="0"/>
          </a:p>
          <a:p>
            <a:r>
              <a:rPr lang="de-AT" sz="1400" b="1" dirty="0" smtClean="0"/>
              <a:t>&lt;&lt;</a:t>
            </a:r>
            <a:r>
              <a:rPr lang="de-AT" sz="1400" b="1" dirty="0" err="1" smtClean="0"/>
              <a:t>Forename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Surname</a:t>
            </a:r>
            <a:r>
              <a:rPr lang="de-AT" sz="1400" b="1" dirty="0" smtClean="0"/>
              <a:t>&gt;&gt;</a:t>
            </a:r>
          </a:p>
          <a:p>
            <a:r>
              <a:rPr lang="de-AT" sz="1400" dirty="0" smtClean="0"/>
              <a:t>&lt;&lt;Company Name&gt;&gt;</a:t>
            </a:r>
          </a:p>
          <a:p>
            <a:r>
              <a:rPr lang="de-AT" sz="1400" dirty="0" smtClean="0"/>
              <a:t>&lt;&lt;</a:t>
            </a:r>
            <a:r>
              <a:rPr lang="de-AT" sz="1400" dirty="0" err="1" smtClean="0"/>
              <a:t>Telephone</a:t>
            </a:r>
            <a:r>
              <a:rPr lang="de-AT" sz="1400" dirty="0" smtClean="0"/>
              <a:t> </a:t>
            </a:r>
            <a:r>
              <a:rPr lang="de-AT" sz="1400" dirty="0" err="1" smtClean="0"/>
              <a:t>Number</a:t>
            </a:r>
            <a:r>
              <a:rPr lang="de-AT" sz="1400" dirty="0" smtClean="0"/>
              <a:t>&gt;&gt;</a:t>
            </a:r>
          </a:p>
          <a:p>
            <a:r>
              <a:rPr lang="de-AT" sz="1400" dirty="0" smtClean="0"/>
              <a:t>&lt;&lt;E-Mail </a:t>
            </a:r>
            <a:r>
              <a:rPr lang="de-AT" sz="1400" dirty="0" err="1" smtClean="0"/>
              <a:t>Address</a:t>
            </a:r>
            <a:r>
              <a:rPr lang="de-AT" sz="1400" dirty="0" smtClean="0"/>
              <a:t>&gt;&gt;</a:t>
            </a:r>
          </a:p>
          <a:p>
            <a:endParaRPr lang="de-AT" sz="2400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49542" y="4902259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AIT Austrian Institute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Technology  •  ETRA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•  Fraunhofer Institute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Experimental Software Engineering IESE • Karlsruhe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Institute </a:t>
            </a:r>
            <a:r>
              <a:rPr lang="de-AT" sz="1200" b="1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Technology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•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de-AT" sz="120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Europe 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•  Lancaster University 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Mirasys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Hellenic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Telecommunications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OTE•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Ayuntamiento</a:t>
            </a:r>
            <a:r>
              <a:rPr lang="de-AT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Valencia •  </a:t>
            </a:r>
            <a:r>
              <a:rPr lang="de-AT" sz="12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Amaris</a:t>
            </a:r>
            <a:endParaRPr lang="de-AT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0" y="5805264"/>
            <a:ext cx="9144000" cy="0"/>
          </a:xfrm>
          <a:prstGeom prst="line">
            <a:avLst/>
          </a:prstGeom>
          <a:ln w="38100">
            <a:solidFill>
              <a:srgbClr val="79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10160" y="1340768"/>
            <a:ext cx="9144000" cy="0"/>
          </a:xfrm>
          <a:prstGeom prst="line">
            <a:avLst/>
          </a:prstGeom>
          <a:ln w="38100">
            <a:solidFill>
              <a:srgbClr val="79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1691680" y="161939"/>
            <a:ext cx="496855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SEcure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28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de-AT" sz="2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Infrastructure IT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41" y="241586"/>
            <a:ext cx="2132081" cy="858370"/>
          </a:xfrm>
          <a:prstGeom prst="rect">
            <a:avLst/>
          </a:prstGeom>
        </p:spPr>
      </p:pic>
      <p:pic>
        <p:nvPicPr>
          <p:cNvPr id="2050" name="Picture 2" descr="http://www.envirofi.eu/Portals/89/Images/Logos/Logo_EU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35" y="5841824"/>
            <a:ext cx="23812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9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de-AT" dirty="0" smtClean="0"/>
              <a:t>© SECCRIT </a:t>
            </a:r>
            <a:r>
              <a:rPr lang="de-AT" dirty="0" err="1" smtClean="0"/>
              <a:t>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wrap="square"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E356-D184-4F2F-B862-B071F42EFCCD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© SECCRIT </a:t>
            </a:r>
            <a:r>
              <a:rPr lang="de-AT" dirty="0" err="1" smtClean="0"/>
              <a:t>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‹#›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92A6-7204-4901-8B5B-1BE22913FDB5}" type="datetime1">
              <a:rPr lang="de-AT" smtClean="0"/>
              <a:t>23.04.2015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‹#›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124744"/>
            <a:ext cx="4041648" cy="5001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200"/>
            <a:ext cx="4040188" cy="753616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19200"/>
            <a:ext cx="4041775" cy="753616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E528-9E97-4827-8E57-7D41F746C1C3}" type="datetime1">
              <a:rPr lang="de-AT" smtClean="0"/>
              <a:t>23.04.2015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‹#›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4041648" cy="4353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772816"/>
            <a:ext cx="4041648" cy="4353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A187-43C0-4F98-B955-0A7FB00FB322}" type="datetime1">
              <a:rPr lang="de-AT" smtClean="0"/>
              <a:t>23.04.2015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76A6-F9A4-44BD-8040-6F0215243F37}" type="datetime1">
              <a:rPr lang="de-AT" smtClean="0"/>
              <a:t>23.04.2015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rmAutofit/>
          </a:bodyPr>
          <a:lstStyle/>
          <a:p>
            <a:r>
              <a:rPr lang="de-DE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Headline</a:t>
            </a:r>
          </a:p>
          <a:p>
            <a:pPr lvl="1"/>
            <a:r>
              <a:rPr lang="en-GB" noProof="0" dirty="0" smtClean="0"/>
              <a:t>Second</a:t>
            </a:r>
          </a:p>
          <a:p>
            <a:pPr lvl="2"/>
            <a:r>
              <a:rPr lang="en-GB" noProof="0" dirty="0" smtClean="0"/>
              <a:t>Third</a:t>
            </a:r>
          </a:p>
          <a:p>
            <a:pPr lvl="3"/>
            <a:r>
              <a:rPr lang="en-GB" noProof="0" dirty="0" smtClean="0"/>
              <a:t>Fourth</a:t>
            </a:r>
          </a:p>
          <a:p>
            <a:pPr lvl="4"/>
            <a:r>
              <a:rPr lang="en-GB" noProof="0" dirty="0" smtClean="0"/>
              <a:t>Fifth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5" y="6365093"/>
            <a:ext cx="100811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0FFCD67E-F66C-4412-9DB8-68F771D2BF76}" type="datetime1">
              <a:rPr lang="de-AT" smtClean="0"/>
              <a:t>23.04.2015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3857" y="6365093"/>
            <a:ext cx="5656287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AT" dirty="0" smtClean="0"/>
              <a:t>© SECCRIT </a:t>
            </a:r>
            <a:r>
              <a:rPr lang="de-AT" smtClean="0"/>
              <a:t>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65093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B637D45-C98D-4569-B12B-877A3D4CB705}" type="slidenum">
              <a:rPr lang="de-AT" smtClean="0"/>
              <a:pPr/>
              <a:t>‹#›</a:t>
            </a:fld>
            <a:endParaRPr lang="de-AT"/>
          </a:p>
        </p:txBody>
      </p:sp>
      <p:cxnSp>
        <p:nvCxnSpPr>
          <p:cNvPr id="13" name="Gerade Verbindung 12"/>
          <p:cNvCxnSpPr/>
          <p:nvPr/>
        </p:nvCxnSpPr>
        <p:spPr>
          <a:xfrm>
            <a:off x="10160" y="908720"/>
            <a:ext cx="9144000" cy="0"/>
          </a:xfrm>
          <a:prstGeom prst="line">
            <a:avLst/>
          </a:prstGeom>
          <a:ln w="38100">
            <a:solidFill>
              <a:srgbClr val="79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0160" y="6237312"/>
            <a:ext cx="9144000" cy="0"/>
          </a:xfrm>
          <a:prstGeom prst="line">
            <a:avLst/>
          </a:prstGeom>
          <a:ln w="38100">
            <a:solidFill>
              <a:srgbClr val="79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280312" y="641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47" y="20780"/>
            <a:ext cx="2132081" cy="858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28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Relationship Id="rId9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openstack.org" TargetMode="External"/><Relationship Id="rId2" Type="http://schemas.openxmlformats.org/officeDocument/2006/relationships/hyperlink" Target="http://www.openstack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iki.openstack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de-AT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429879"/>
            <a:ext cx="8208912" cy="576064"/>
          </a:xfrm>
        </p:spPr>
        <p:txBody>
          <a:bodyPr/>
          <a:lstStyle/>
          <a:p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 Bicaku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18/04/2015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openstack.org/assets/openstack-logo/openstack-cloud-software-vertical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05200"/>
            <a:ext cx="14224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0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C:\Users\Abject-3D\Desktop\VMWare Files\FINAL diagrams\Basic Virtualization\3D PNGs\VMW_09Q3_DGRM_vCloud_R5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81064">
            <a:off x="1987460" y="1171983"/>
            <a:ext cx="2259474" cy="230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pic>
        <p:nvPicPr>
          <p:cNvPr id="51" name="Picture 6" descr="C:\Users\Abject-3D\Desktop\VMWare Files\FINAL diagrams\Basic Virtualization\3D PNGs\VMW_09Q3_DGRM_vCloud_R5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8973">
            <a:off x="5140275" y="3285346"/>
            <a:ext cx="2476226" cy="217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10</a:t>
            </a:fld>
            <a:endParaRPr lang="de-AT"/>
          </a:p>
        </p:txBody>
      </p:sp>
      <p:pic>
        <p:nvPicPr>
          <p:cNvPr id="50" name="Picture 6" descr="C:\Users\Abject-3D\Desktop\VMWare Files\FINAL diagrams\Basic Virtualization\3D PNGs\VMW_09Q3_DGRM_vCloud_R5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35085">
            <a:off x="4914807" y="1098191"/>
            <a:ext cx="2340981" cy="228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Abject-3D\Desktop\VMWare Files\FINAL diagrams\Basic Virtualization\3D PNGs\VMW_09Q3_DGRM_vCloud_R5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71106">
            <a:off x="1704497" y="3356252"/>
            <a:ext cx="2445142" cy="236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://getcloudify.org/img/blog/Icehouse%20+%20Hea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3" t="8979" r="19270"/>
          <a:stretch/>
        </p:blipFill>
        <p:spPr bwMode="auto">
          <a:xfrm>
            <a:off x="1591210" y="1066800"/>
            <a:ext cx="1174376" cy="15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41" y="3650987"/>
            <a:ext cx="1600200" cy="17793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25151" r="15759" b="33953"/>
          <a:stretch/>
        </p:blipFill>
        <p:spPr>
          <a:xfrm>
            <a:off x="6044341" y="1272988"/>
            <a:ext cx="3034553" cy="1377191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-25843" y="152400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Optional Services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7" b="54814"/>
          <a:stretch/>
        </p:blipFill>
        <p:spPr>
          <a:xfrm>
            <a:off x="242837" y="4111638"/>
            <a:ext cx="2580574" cy="158703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71600" y="2718031"/>
            <a:ext cx="217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Orchestration Service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78388" y="2718031"/>
            <a:ext cx="3030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Balancer as a Service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8247" y="5661992"/>
            <a:ext cx="217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Telemetry Service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36002" y="5605046"/>
            <a:ext cx="217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as Service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www.openstack.org/assets/openstack-logo/openstack-cloud-software-vertical-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179767"/>
            <a:ext cx="3052425" cy="217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4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52400"/>
            <a:ext cx="6883843" cy="57606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example 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11</a:t>
            </a:fld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228600" y="5410200"/>
            <a:ext cx="39624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eth0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endPara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eth1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 </a:t>
            </a:r>
            <a:r>
              <a:rPr lang="en-US" sz="1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Tunneling Network </a:t>
            </a:r>
          </a:p>
          <a:p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for VMs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9144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server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Keystone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Cinder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Ceilometer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066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controller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Lbaas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9712"/>
            <a:ext cx="6781800" cy="46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81800" y="46670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1 /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Nova-compute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Neutron-compute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Ceilometer-agent</a:t>
            </a:r>
          </a:p>
        </p:txBody>
      </p:sp>
    </p:spTree>
    <p:extLst>
      <p:ext uri="{BB962C8B-B14F-4D97-AF65-F5344CB8AC3E}">
        <p14:creationId xmlns:p14="http://schemas.microsoft.com/office/powerpoint/2010/main" val="41525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724400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machines)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 supporting Hypervisor KVM &amp; 64-bit x86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GB HDD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Clr>
                <a:srgbClr val="790B1B"/>
              </a:buClr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Ubuntu Server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14.04 LTS 64-bit</a:t>
            </a:r>
          </a:p>
          <a:p>
            <a:pPr marL="0" lvl="1" indent="0">
              <a:buClr>
                <a:srgbClr val="790B1B"/>
              </a:buClr>
              <a:buNone/>
            </a:pPr>
            <a:endParaRPr lang="en-US" sz="1000" dirty="0" smtClean="0"/>
          </a:p>
          <a:p>
            <a:pPr marL="0" lvl="1" indent="0">
              <a:buClr>
                <a:srgbClr val="790B1B"/>
              </a:buClr>
              <a:buNone/>
            </a:pPr>
            <a:endParaRPr lang="en-US" sz="1000" dirty="0"/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Configuration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 Gigabit  </a:t>
            </a:r>
          </a:p>
          <a:p>
            <a:pPr marL="0" indent="0">
              <a:buClr>
                <a:srgbClr val="790B1B"/>
              </a:buCl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90B1B"/>
              </a:buClr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Clr>
                <a:srgbClr val="790B1B"/>
              </a:buCl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12</a:t>
            </a:fld>
            <a:endParaRPr lang="de-A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32" y="4805053"/>
            <a:ext cx="2463511" cy="1143000"/>
          </a:xfrm>
          <a:prstGeom prst="rect">
            <a:avLst/>
          </a:prstGeom>
        </p:spPr>
      </p:pic>
      <p:pic>
        <p:nvPicPr>
          <p:cNvPr id="9" name="Picture 356" descr="ICON_CPU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240" y="1295400"/>
            <a:ext cx="6365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82" descr="ICON_DiscDrive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40" y="3308158"/>
            <a:ext cx="11445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an Instance from Horizon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13</a:t>
            </a:fld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03" t="18115" r="36254" b="32103"/>
          <a:stretch/>
        </p:blipFill>
        <p:spPr bwMode="auto">
          <a:xfrm>
            <a:off x="2669628" y="1166648"/>
            <a:ext cx="3962400" cy="450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Network Infrastructure	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pic>
        <p:nvPicPr>
          <p:cNvPr id="2050" name="Picture 2" descr="C:\Users\BicakuA\Desktop\OpenSTack_Netwo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3774"/>
            <a:ext cx="2514600" cy="510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12" y="1600200"/>
            <a:ext cx="6562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xternal Network provides external internet access for instances.</a:t>
            </a:r>
          </a:p>
          <a:p>
            <a:pPr lvl="1">
              <a:buClr>
                <a:srgbClr val="790B1B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provides internal network access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</a:t>
            </a:r>
          </a:p>
          <a:p>
            <a:pPr lvl="1">
              <a:buClr>
                <a:srgbClr val="790B1B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irtual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 passes network traffic between two or more virtual networks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790B1B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internet access to individual instances they need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IP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group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rules.</a:t>
            </a:r>
          </a:p>
          <a:p>
            <a:pPr lvl="1">
              <a:buClr>
                <a:srgbClr val="790B1B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Network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15</a:t>
            </a:fld>
            <a:endParaRPr lang="de-AT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562599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external network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access from instances 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subnet on external network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physical network, a virtual network requires a subnet assigned to it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Bicaku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7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Network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16</a:t>
            </a:fld>
            <a:endParaRPr lang="de-AT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562599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tenant network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internal network access for instances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subnet on the tenant network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the external network , the  tenant network requires a subnet attached to it</a:t>
            </a: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BicakuA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46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Network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17</a:t>
            </a:fld>
            <a:endParaRPr lang="de-AT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599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router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Router connected with tenant and external network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the Router to the tenant network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the Router to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network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BicakuA\Desktop\Untitled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6249"/>
          <a:stretch/>
        </p:blipFill>
        <p:spPr bwMode="auto">
          <a:xfrm>
            <a:off x="609600" y="2438400"/>
            <a:ext cx="685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 Provisioning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18</a:t>
            </a:fld>
            <a:endParaRPr lang="de-AT"/>
          </a:p>
        </p:txBody>
      </p:sp>
      <p:sp>
        <p:nvSpPr>
          <p:cNvPr id="7" name="Rounded Rectangle 6"/>
          <p:cNvSpPr/>
          <p:nvPr/>
        </p:nvSpPr>
        <p:spPr>
          <a:xfrm>
            <a:off x="510369" y="2710786"/>
            <a:ext cx="3360761" cy="224221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1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114800" y="4319800"/>
            <a:ext cx="2438400" cy="182538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Compute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267200" y="2815988"/>
            <a:ext cx="2133600" cy="12226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05600" y="2773907"/>
            <a:ext cx="2286000" cy="195049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" y="1905000"/>
            <a:ext cx="1371600" cy="6096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133600" y="1905000"/>
            <a:ext cx="1371600" cy="6096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96100" y="3392606"/>
            <a:ext cx="19431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Glance-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96100" y="4002206"/>
            <a:ext cx="19431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Glance-registry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62450" y="4876800"/>
            <a:ext cx="19431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Nova-compute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62450" y="5486400"/>
            <a:ext cx="19431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2450" y="3349388"/>
            <a:ext cx="19431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3811" y="3365311"/>
            <a:ext cx="19431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762000" y="4176499"/>
            <a:ext cx="15240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  <a:endParaRPr lang="en-US" sz="20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2514600" y="4085799"/>
            <a:ext cx="1219200" cy="714801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DB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914400" y="5096301"/>
            <a:ext cx="2514600" cy="1048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104900" y="5486400"/>
            <a:ext cx="21717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Neutron-network</a:t>
            </a:r>
            <a:endParaRPr lang="en-US" sz="2000" dirty="0"/>
          </a:p>
        </p:txBody>
      </p:sp>
      <p:pic>
        <p:nvPicPr>
          <p:cNvPr id="32" name="Picture 7" descr="http://icons.iconarchive.com/icons/artua/dragon-soft/512/Us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561" y="946298"/>
            <a:ext cx="609600" cy="533400"/>
          </a:xfrm>
          <a:prstGeom prst="rect">
            <a:avLst/>
          </a:prstGeom>
          <a:noFill/>
        </p:spPr>
      </p:pic>
      <p:sp>
        <p:nvSpPr>
          <p:cNvPr id="33" name="Rounded Rectangle 32"/>
          <p:cNvSpPr/>
          <p:nvPr/>
        </p:nvSpPr>
        <p:spPr>
          <a:xfrm>
            <a:off x="609600" y="1905000"/>
            <a:ext cx="13716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endParaRPr lang="en-US" sz="2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133600" y="1905000"/>
            <a:ext cx="13716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</a:t>
            </a:r>
            <a:endParaRPr lang="en-US" sz="2000" b="1" dirty="0"/>
          </a:p>
        </p:txBody>
      </p:sp>
      <p:cxnSp>
        <p:nvCxnSpPr>
          <p:cNvPr id="35" name="Straight Arrow Connector 34"/>
          <p:cNvCxnSpPr>
            <a:endCxn id="33" idx="0"/>
          </p:cNvCxnSpPr>
          <p:nvPr/>
        </p:nvCxnSpPr>
        <p:spPr>
          <a:xfrm flipH="1">
            <a:off x="1295400" y="1524000"/>
            <a:ext cx="769961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2065361" y="1524000"/>
            <a:ext cx="754039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62450" y="3375017"/>
            <a:ext cx="19431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endCxn id="37" idx="1"/>
          </p:cNvCxnSpPr>
          <p:nvPr/>
        </p:nvCxnSpPr>
        <p:spPr>
          <a:xfrm>
            <a:off x="1391080" y="2583407"/>
            <a:ext cx="2971370" cy="105831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019800" y="1212998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has an access to Horizon or CLI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specify VM parameters (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flavor,image,key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“Create”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buton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 sends HTTP request to Keystone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 sends back temporary token to Horizon via HTTP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 sends POST request to nova-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(signed with given token)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85850" y="3392606"/>
            <a:ext cx="19431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2000" dirty="0"/>
          </a:p>
        </p:txBody>
      </p:sp>
      <p:cxnSp>
        <p:nvCxnSpPr>
          <p:cNvPr id="49" name="Straight Arrow Connector 48"/>
          <p:cNvCxnSpPr>
            <a:stCxn id="17" idx="2"/>
            <a:endCxn id="48" idx="0"/>
          </p:cNvCxnSpPr>
          <p:nvPr/>
        </p:nvCxnSpPr>
        <p:spPr>
          <a:xfrm>
            <a:off x="1295400" y="2514600"/>
            <a:ext cx="762000" cy="87800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>
          <a:xfrm>
            <a:off x="6006152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sends HTTP request to validate token to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>
            <a:stCxn id="24" idx="3"/>
            <a:endCxn id="37" idx="1"/>
          </p:cNvCxnSpPr>
          <p:nvPr/>
        </p:nvCxnSpPr>
        <p:spPr>
          <a:xfrm>
            <a:off x="3036911" y="3632011"/>
            <a:ext cx="1325539" cy="970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009616" y="3654453"/>
            <a:ext cx="1325539" cy="970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ular Callout 64"/>
          <p:cNvSpPr/>
          <p:nvPr/>
        </p:nvSpPr>
        <p:spPr>
          <a:xfrm>
            <a:off x="6006152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 validate API token and send response with accept/reject info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Flowchart: Magnetic Disk 65"/>
          <p:cNvSpPr/>
          <p:nvPr/>
        </p:nvSpPr>
        <p:spPr>
          <a:xfrm>
            <a:off x="2514600" y="4079828"/>
            <a:ext cx="1219200" cy="714801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DB</a:t>
            </a:r>
            <a:endParaRPr lang="en-US" sz="20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2057400" y="3926006"/>
            <a:ext cx="402893" cy="59424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ular Callout 69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it from nova-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db.If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request is valid it saves a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entry about the new  VM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70"/>
          <p:cNvCxnSpPr>
            <a:endCxn id="25" idx="0"/>
          </p:cNvCxnSpPr>
          <p:nvPr/>
        </p:nvCxnSpPr>
        <p:spPr>
          <a:xfrm flipH="1">
            <a:off x="1524000" y="3979460"/>
            <a:ext cx="533400" cy="19703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762000" y="4191000"/>
            <a:ext cx="1524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  <a:endParaRPr lang="en-US" sz="2000" dirty="0"/>
          </a:p>
        </p:txBody>
      </p:sp>
      <p:sp>
        <p:nvSpPr>
          <p:cNvPr id="74" name="Rectangular Callout 73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publishes a short message to scheduler with VM info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/>
          <p:cNvCxnSpPr>
            <a:stCxn id="73" idx="2"/>
            <a:endCxn id="21" idx="1"/>
          </p:cNvCxnSpPr>
          <p:nvPr/>
        </p:nvCxnSpPr>
        <p:spPr>
          <a:xfrm>
            <a:off x="1524000" y="4724400"/>
            <a:ext cx="2838450" cy="4191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ular Callout 78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 sends the message to nova-compute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343400" y="4876800"/>
            <a:ext cx="19431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Nova-compute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>
            <a:endCxn id="80" idx="1"/>
          </p:cNvCxnSpPr>
          <p:nvPr/>
        </p:nvCxnSpPr>
        <p:spPr>
          <a:xfrm>
            <a:off x="3733800" y="4506605"/>
            <a:ext cx="609600" cy="63689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0" idx="2"/>
          </p:cNvCxnSpPr>
          <p:nvPr/>
        </p:nvCxnSpPr>
        <p:spPr>
          <a:xfrm>
            <a:off x="5314950" y="5410200"/>
            <a:ext cx="9525" cy="2105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4381500" y="5486400"/>
            <a:ext cx="19431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ular Callout 93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Nova-compute take information for VM from DB, creates a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coomand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hypervisor and delegates VM rendering to hypervisor</a:t>
            </a:r>
          </a:p>
        </p:txBody>
      </p:sp>
      <p:cxnSp>
        <p:nvCxnSpPr>
          <p:cNvPr id="95" name="Straight Arrow Connector 94"/>
          <p:cNvCxnSpPr>
            <a:endCxn id="8" idx="1"/>
          </p:cNvCxnSpPr>
          <p:nvPr/>
        </p:nvCxnSpPr>
        <p:spPr>
          <a:xfrm flipV="1">
            <a:off x="6324600" y="3659306"/>
            <a:ext cx="571500" cy="213469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6904061" y="3380704"/>
            <a:ext cx="19431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Glance-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ular Callout 98"/>
          <p:cNvSpPr/>
          <p:nvPr/>
        </p:nvSpPr>
        <p:spPr>
          <a:xfrm>
            <a:off x="6019800" y="1212998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Nova-compute take information for VM from DB, creates a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coomand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hypervisor and delegates VM rendering to hypervisor</a:t>
            </a:r>
          </a:p>
        </p:txBody>
      </p:sp>
      <p:sp>
        <p:nvSpPr>
          <p:cNvPr id="100" name="Rectangular Callout 99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 request VM image from Glance via image ID</a:t>
            </a:r>
          </a:p>
        </p:txBody>
      </p:sp>
      <p:sp>
        <p:nvSpPr>
          <p:cNvPr id="101" name="Rectangular Callout 100"/>
          <p:cNvSpPr/>
          <p:nvPr/>
        </p:nvSpPr>
        <p:spPr>
          <a:xfrm>
            <a:off x="6019800" y="1212998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 downloads image using URL given by Glance</a:t>
            </a:r>
          </a:p>
        </p:txBody>
      </p:sp>
      <p:sp>
        <p:nvSpPr>
          <p:cNvPr id="102" name="Rectangular Callout 101"/>
          <p:cNvSpPr/>
          <p:nvPr/>
        </p:nvSpPr>
        <p:spPr>
          <a:xfrm>
            <a:off x="6019800" y="1219200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Nova-compute request from neutron-network networking info</a:t>
            </a:r>
          </a:p>
        </p:txBody>
      </p:sp>
      <p:cxnSp>
        <p:nvCxnSpPr>
          <p:cNvPr id="103" name="Straight Arrow Connector 102"/>
          <p:cNvCxnSpPr>
            <a:endCxn id="31" idx="3"/>
          </p:cNvCxnSpPr>
          <p:nvPr/>
        </p:nvCxnSpPr>
        <p:spPr>
          <a:xfrm flipH="1">
            <a:off x="3276600" y="5232494"/>
            <a:ext cx="1058555" cy="52060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1104900" y="5486400"/>
            <a:ext cx="21717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Neutron-network</a:t>
            </a:r>
            <a:endParaRPr lang="en-US" sz="2000" dirty="0"/>
          </a:p>
        </p:txBody>
      </p:sp>
      <p:sp>
        <p:nvSpPr>
          <p:cNvPr id="107" name="Rectangular Callout 106"/>
          <p:cNvSpPr/>
          <p:nvPr/>
        </p:nvSpPr>
        <p:spPr>
          <a:xfrm>
            <a:off x="6019800" y="1212998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Neutron-network update tables with networking info and VM entry DB</a:t>
            </a:r>
          </a:p>
        </p:txBody>
      </p:sp>
    </p:spTree>
    <p:extLst>
      <p:ext uri="{BB962C8B-B14F-4D97-AF65-F5344CB8AC3E}">
        <p14:creationId xmlns:p14="http://schemas.microsoft.com/office/powerpoint/2010/main" val="13134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7" grpId="2" animBg="1"/>
      <p:bldP spid="37" grpId="3" animBg="1"/>
      <p:bldP spid="13" grpId="0" animBg="1"/>
      <p:bldP spid="13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7" grpId="0" animBg="1"/>
      <p:bldP spid="48" grpId="0" animBg="1"/>
      <p:bldP spid="48" grpId="1" animBg="1"/>
      <p:bldP spid="53" grpId="0" animBg="1"/>
      <p:bldP spid="65" grpId="0" animBg="1"/>
      <p:bldP spid="65" grpId="1" animBg="1"/>
      <p:bldP spid="66" grpId="0" animBg="1"/>
      <p:bldP spid="66" grpId="1" animBg="1"/>
      <p:bldP spid="66" grpId="2" animBg="1"/>
      <p:bldP spid="70" grpId="0" animBg="1"/>
      <p:bldP spid="70" grpId="1" animBg="1"/>
      <p:bldP spid="73" grpId="0" animBg="1"/>
      <p:bldP spid="73" grpId="1" animBg="1"/>
      <p:bldP spid="74" grpId="0" animBg="1"/>
      <p:bldP spid="74" grpId="1" animBg="1"/>
      <p:bldP spid="79" grpId="0" animBg="1"/>
      <p:bldP spid="80" grpId="0" animBg="1"/>
      <p:bldP spid="80" grpId="1" animBg="1"/>
      <p:bldP spid="80" grpId="2" animBg="1"/>
      <p:bldP spid="92" grpId="0" animBg="1"/>
      <p:bldP spid="94" grpId="0" animBg="1"/>
      <p:bldP spid="97" grpId="0" animBg="1"/>
      <p:bldP spid="97" grpId="1" animBg="1"/>
      <p:bldP spid="99" grpId="0" animBg="1"/>
      <p:bldP spid="100" grpId="0" animBg="1"/>
      <p:bldP spid="101" grpId="0" animBg="1"/>
      <p:bldP spid="102" grpId="0" animBg="1"/>
      <p:bldP spid="106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 Provisioning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19</a:t>
            </a:fld>
            <a:endParaRPr lang="de-AT"/>
          </a:p>
        </p:txBody>
      </p:sp>
      <p:sp>
        <p:nvSpPr>
          <p:cNvPr id="7" name="Rounded Rectangle 6"/>
          <p:cNvSpPr/>
          <p:nvPr/>
        </p:nvSpPr>
        <p:spPr>
          <a:xfrm>
            <a:off x="533399" y="2710787"/>
            <a:ext cx="3360761" cy="224221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1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114800" y="4319800"/>
            <a:ext cx="2438400" cy="182538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Compute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267200" y="2815988"/>
            <a:ext cx="2133600" cy="12226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05600" y="2773907"/>
            <a:ext cx="2286000" cy="195049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" y="1905000"/>
            <a:ext cx="13716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133600" y="1905000"/>
            <a:ext cx="1371600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96100" y="3392606"/>
            <a:ext cx="19431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Glance-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96100" y="4002206"/>
            <a:ext cx="1943100" cy="5334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Glance-registry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62450" y="4876800"/>
            <a:ext cx="19431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Nova-compute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62450" y="5486400"/>
            <a:ext cx="19431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2450" y="3349388"/>
            <a:ext cx="19431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3811" y="3365311"/>
            <a:ext cx="19431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Nova-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762000" y="4176499"/>
            <a:ext cx="1524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  <a:endParaRPr lang="en-US" sz="20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2514600" y="4085799"/>
            <a:ext cx="1219200" cy="71480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DB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914400" y="5096301"/>
            <a:ext cx="2514600" cy="10488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104900" y="5486400"/>
            <a:ext cx="21717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Neutron-network</a:t>
            </a:r>
            <a:endParaRPr lang="en-US" sz="2000" dirty="0"/>
          </a:p>
        </p:txBody>
      </p:sp>
      <p:pic>
        <p:nvPicPr>
          <p:cNvPr id="32" name="Picture 7" descr="http://icons.iconarchive.com/icons/artua/dragon-soft/512/Us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561" y="990600"/>
            <a:ext cx="609600" cy="533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>
            <a:stCxn id="32" idx="2"/>
            <a:endCxn id="17" idx="0"/>
          </p:cNvCxnSpPr>
          <p:nvPr/>
        </p:nvCxnSpPr>
        <p:spPr>
          <a:xfrm flipH="1">
            <a:off x="1295400" y="1524000"/>
            <a:ext cx="769961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2" idx="2"/>
            <a:endCxn id="18" idx="0"/>
          </p:cNvCxnSpPr>
          <p:nvPr/>
        </p:nvCxnSpPr>
        <p:spPr>
          <a:xfrm>
            <a:off x="2065361" y="1524000"/>
            <a:ext cx="754039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6019800" y="1212998"/>
            <a:ext cx="2743200" cy="996802"/>
          </a:xfrm>
          <a:prstGeom prst="wedgeRectCallout">
            <a:avLst>
              <a:gd name="adj1" fmla="val -49515"/>
              <a:gd name="adj2" fmla="val 79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Tenant is created, user has an access to Horizon / CLI</a:t>
            </a:r>
          </a:p>
        </p:txBody>
      </p:sp>
    </p:spTree>
    <p:extLst>
      <p:ext uri="{BB962C8B-B14F-4D97-AF65-F5344CB8AC3E}">
        <p14:creationId xmlns:p14="http://schemas.microsoft.com/office/powerpoint/2010/main" val="29612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344"/>
            <a:ext cx="8229600" cy="3828256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Open-Source Cloud OS</a:t>
            </a:r>
          </a:p>
          <a:p>
            <a:pPr marL="0" indent="0">
              <a:buClr>
                <a:srgbClr val="790B1B"/>
              </a:buClr>
              <a:buNone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and Private Cloud</a:t>
            </a:r>
          </a:p>
          <a:p>
            <a:pPr marL="0" indent="0">
              <a:buClr>
                <a:srgbClr val="790B1B"/>
              </a:buClr>
              <a:buNone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18000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embers</a:t>
            </a:r>
          </a:p>
          <a:p>
            <a:pPr marL="0" indent="0">
              <a:buClr>
                <a:srgbClr val="790B1B"/>
              </a:buClr>
              <a:buNone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 around the world 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ollection of open-source technologies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2</a:t>
            </a:fld>
            <a:endParaRPr lang="de-A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5843" y="152400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Instance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20</a:t>
            </a:fld>
            <a:endParaRPr lang="de-AT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752599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marL="342900" lvl="2" indent="-342900"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Tiny / Small / Medium / Large /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Xlarge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2" indent="-342900"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Boot Source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Image/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SnapShot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Volume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Pair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7647432" cy="35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 Console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21</a:t>
            </a:fld>
            <a:endParaRPr lang="de-AT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752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376"/>
            <a:ext cx="9144000" cy="45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52400"/>
            <a:ext cx="6883843" cy="57606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Topology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22</a:t>
            </a:fld>
            <a:endParaRPr lang="de-AT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752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07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Monitoring Tools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23</a:t>
            </a:fld>
            <a:endParaRPr lang="de-A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2438400" cy="84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3716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1" y="3636898"/>
            <a:ext cx="1641449" cy="1087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6" y="4821302"/>
            <a:ext cx="3089694" cy="1122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42416"/>
            <a:ext cx="2438400" cy="639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 b="36637"/>
          <a:stretch/>
        </p:blipFill>
        <p:spPr>
          <a:xfrm>
            <a:off x="5367068" y="2491417"/>
            <a:ext cx="2438400" cy="785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t="22944" r="13108" b="29054"/>
          <a:stretch/>
        </p:blipFill>
        <p:spPr>
          <a:xfrm>
            <a:off x="5315309" y="4010780"/>
            <a:ext cx="2750591" cy="713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984395"/>
            <a:ext cx="1964666" cy="8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16632"/>
            <a:ext cx="6883843" cy="5760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involved!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24</a:t>
            </a:fld>
            <a:endParaRPr lang="de-AT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7543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Lucida Grande" charset="0"/>
              </a:rPr>
              <a:t>Website</a:t>
            </a:r>
            <a:r>
              <a:rPr lang="en-US" altLang="en-US" sz="240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Lucida Grande" charset="0"/>
              </a:rPr>
              <a:t>:   </a:t>
            </a:r>
            <a:r>
              <a:rPr lang="en-US" altLang="en-US" sz="2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Lucida Grande" charset="0"/>
                <a:hlinkClick r:id="rId2"/>
              </a:rPr>
              <a:t>www.openstack.org</a:t>
            </a:r>
            <a:endParaRPr lang="en-US" altLang="en-US" sz="2400" dirty="0"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  <a:sym typeface="Lucida Grande" charset="0"/>
            </a:endParaRPr>
          </a:p>
          <a:p>
            <a:endParaRPr lang="de-DE" altLang="en-US" sz="2400" dirty="0" smtClean="0"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Lucida Grande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Lucida Grande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Lucida Grande" charset="0"/>
              </a:rPr>
              <a:t>Mailing Lists</a:t>
            </a:r>
            <a:r>
              <a:rPr lang="en-US" altLang="en-US" sz="240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Lucida Grande" charset="0"/>
              </a:rPr>
              <a:t>:   </a:t>
            </a:r>
            <a:r>
              <a:rPr lang="en-US" altLang="en-US" sz="2400" u="sng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Lucida Grande" charset="0"/>
                <a:hlinkClick r:id="rId3"/>
              </a:rPr>
              <a:t>http://lists.openstack.org</a:t>
            </a:r>
            <a:endParaRPr lang="en-US" altLang="en-US" sz="2400" u="sng" dirty="0"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  <a:sym typeface="Lucida Grande" charset="0"/>
            </a:endParaRPr>
          </a:p>
          <a:p>
            <a:endParaRPr lang="de-DE" altLang="en-US" sz="2800" u="sng" dirty="0" smtClean="0"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Lucida Grande" charset="0"/>
              <a:hlinkClick r:id="rId3"/>
            </a:endParaRPr>
          </a:p>
          <a:p>
            <a:endParaRPr lang="en-US" altLang="en-US" sz="2800" u="sng" dirty="0"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  <a:sym typeface="Lucida Grande" charset="0"/>
              <a:hlinkClick r:id="rId3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Lucida Grande" charset="0"/>
              </a:rPr>
              <a:t>Wiki</a:t>
            </a:r>
            <a:r>
              <a:rPr lang="en-US" altLang="en-US" sz="2400" dirty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Lucida Grande" charset="0"/>
              </a:rPr>
              <a:t>:  </a:t>
            </a:r>
            <a:r>
              <a:rPr lang="en-US" altLang="en-US" sz="2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Lucida Grande" charset="0"/>
                <a:hlinkClick r:id="rId4"/>
              </a:rPr>
              <a:t>http://</a:t>
            </a:r>
            <a:r>
              <a:rPr lang="en-US" altLang="en-US" sz="2400" dirty="0" smtClean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Lucida Grande" charset="0"/>
                <a:hlinkClick r:id="rId4"/>
              </a:rPr>
              <a:t>wiki.openstack.org</a:t>
            </a:r>
            <a:r>
              <a:rPr lang="en-US" altLang="en-US" sz="2400" dirty="0" smtClean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Lucida Grande" charset="0"/>
              </a:rPr>
              <a:t> </a:t>
            </a:r>
            <a:endParaRPr lang="en-US" altLang="en-US" sz="2400" dirty="0"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1800" b="1" dirty="0" err="1">
                <a:solidFill>
                  <a:srgbClr val="790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endParaRPr lang="de-AT" sz="2800" b="1" dirty="0">
              <a:solidFill>
                <a:srgbClr val="790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 Bicaku</a:t>
            </a:r>
            <a:endParaRPr lang="de-A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0043 660 28 37 355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Ani.Bicaku@ait.ac.at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344"/>
            <a:ext cx="8229600" cy="4742656"/>
          </a:xfrm>
        </p:spPr>
        <p:txBody>
          <a:bodyPr>
            <a:normAutofit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of assurance in Cloud environment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Cloud infrastructure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Testbed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open-source monitoring tools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Harmonize different monitoring tools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3</a:t>
            </a:fld>
            <a:endParaRPr lang="de-AT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5843" y="185936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Servers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network and virtual data center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servers  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balancing 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Storage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Billing 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Migrate data and applications</a:t>
            </a: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endParaRPr lang="de-DE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90B1B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recovery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4</a:t>
            </a:fld>
            <a:endParaRPr lang="de-A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5843" y="152400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with 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52400"/>
            <a:ext cx="6883843" cy="57606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5</a:t>
            </a:fld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buClr>
                <a:srgbClr val="790B1B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marL="514350" lvl="0" indent="-514350">
              <a:buClr>
                <a:srgbClr val="790B1B"/>
              </a:buClr>
              <a:buFont typeface="Wingdings" panose="05000000000000000000" pitchFamily="2" charset="2"/>
              <a:buChar char="q"/>
            </a:pP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rgbClr val="790B1B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790B1B"/>
              </a:buClr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790B1B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Community</a:t>
            </a:r>
          </a:p>
          <a:p>
            <a:pPr lvl="0">
              <a:buClr>
                <a:srgbClr val="790B1B"/>
              </a:buClr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3657600"/>
            <a:ext cx="5076825" cy="252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0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85936"/>
            <a:ext cx="6883843" cy="57606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Cloud 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6</a:t>
            </a:fld>
            <a:endParaRPr lang="de-AT"/>
          </a:p>
        </p:txBody>
      </p:sp>
      <p:sp>
        <p:nvSpPr>
          <p:cNvPr id="9" name="Rectangle 8"/>
          <p:cNvSpPr/>
          <p:nvPr/>
        </p:nvSpPr>
        <p:spPr bwMode="auto">
          <a:xfrm>
            <a:off x="457200" y="1905000"/>
            <a:ext cx="8305800" cy="2514600"/>
          </a:xfrm>
          <a:prstGeom prst="rect">
            <a:avLst/>
          </a:prstGeom>
          <a:noFill/>
          <a:ln w="38100" cap="rnd">
            <a:solidFill>
              <a:schemeClr val="accent5">
                <a:lumMod val="40000"/>
                <a:lumOff val="60000"/>
              </a:schemeClr>
            </a:solidFill>
            <a:prstDash val="sys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istrator\Desktop\OpenStack-Architec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1351"/>
          <a:stretch>
            <a:fillRect/>
          </a:stretch>
        </p:blipFill>
        <p:spPr bwMode="auto">
          <a:xfrm>
            <a:off x="1905000" y="3200400"/>
            <a:ext cx="5562600" cy="1371600"/>
          </a:xfrm>
          <a:prstGeom prst="rect">
            <a:avLst/>
          </a:prstGeom>
          <a:noFill/>
        </p:spPr>
      </p:pic>
      <p:pic>
        <p:nvPicPr>
          <p:cNvPr id="11" name="Picture 2" descr="https://wiki.openstack.org/w/images/2/25/Openstack-compute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124200"/>
            <a:ext cx="1219200" cy="866776"/>
          </a:xfrm>
          <a:prstGeom prst="rect">
            <a:avLst/>
          </a:prstGeom>
          <a:noFill/>
        </p:spPr>
      </p:pic>
      <p:pic>
        <p:nvPicPr>
          <p:cNvPr id="12" name="Picture 4" descr="https://wiki.openstack.org/w/images/1/15/Openstack-object-storag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124200"/>
            <a:ext cx="1219199" cy="866776"/>
          </a:xfrm>
          <a:prstGeom prst="rect">
            <a:avLst/>
          </a:prstGeom>
          <a:noFill/>
        </p:spPr>
      </p:pic>
      <p:pic>
        <p:nvPicPr>
          <p:cNvPr id="13" name="Picture 6" descr="http://www.openstack.org/themes/openstack/images/new-icons/openstack-networking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599" y="3124200"/>
            <a:ext cx="1219201" cy="866776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 bwMode="auto">
          <a:xfrm>
            <a:off x="2895600" y="2209800"/>
            <a:ext cx="3429000" cy="266700"/>
          </a:xfrm>
          <a:prstGeom prst="roundRect">
            <a:avLst/>
          </a:prstGeom>
          <a:gradFill>
            <a:gsLst>
              <a:gs pos="0">
                <a:srgbClr val="666666">
                  <a:alpha val="89000"/>
                </a:srgbClr>
              </a:gs>
              <a:gs pos="100000">
                <a:srgbClr val="ADADAD"/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FFFFFF"/>
                </a:solidFill>
                <a:latin typeface="Book Antiqua" pitchFamily="18" charset="0"/>
              </a:rPr>
              <a:t>Your Application</a:t>
            </a:r>
            <a:endParaRPr lang="en-US" sz="14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5" name="Picture 7" descr="http://icons.iconarchive.com/icons/artua/dragon-soft/512/User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524000"/>
            <a:ext cx="609600" cy="533400"/>
          </a:xfrm>
          <a:prstGeom prst="rect">
            <a:avLst/>
          </a:prstGeom>
          <a:noFill/>
        </p:spPr>
      </p:pic>
      <p:sp>
        <p:nvSpPr>
          <p:cNvPr id="16" name="Flowchart: Predefined Process 15"/>
          <p:cNvSpPr/>
          <p:nvPr/>
        </p:nvSpPr>
        <p:spPr>
          <a:xfrm>
            <a:off x="1143000" y="2590800"/>
            <a:ext cx="838200" cy="533400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3694" y="3124200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Book Antiqua" pitchFamily="18" charset="0"/>
                <a:ea typeface="ヒラギノ角ゴ ProN W3" charset="0"/>
                <a:cs typeface="Times New Roman" pitchFamily="18" charset="0"/>
              </a:rPr>
              <a:t>Dashboard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4114800" y="2590800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Book Antiqua" pitchFamily="18" charset="0"/>
                <a:ea typeface="ヒラギノ角ゴ ProN W3" charset="0"/>
                <a:cs typeface="Times New Roman" pitchFamily="18" charset="0"/>
              </a:rPr>
              <a:t>APIs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4419600" y="1981200"/>
            <a:ext cx="4764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b="1" dirty="0" smtClean="0">
                <a:latin typeface="Book Antiqua" pitchFamily="18" charset="0"/>
                <a:ea typeface="ヒラギノ角ゴ ProN W3" charset="0"/>
                <a:cs typeface="Times New Roman" pitchFamily="18" charset="0"/>
              </a:rPr>
              <a:t>User</a:t>
            </a:r>
            <a:endParaRPr lang="en-US" sz="105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48400" y="2895600"/>
            <a:ext cx="0" cy="216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8200" y="2895600"/>
            <a:ext cx="0" cy="216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8000" y="2895600"/>
            <a:ext cx="0" cy="216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48200" y="2514600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2895600"/>
            <a:ext cx="3200400" cy="0"/>
          </a:xfrm>
          <a:prstGeom prst="straightConnector1">
            <a:avLst/>
          </a:prstGeom>
          <a:ln>
            <a:solidFill>
              <a:srgbClr val="0070C0"/>
            </a:solidFill>
            <a:tailEnd type="non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1939725" y="4769224"/>
            <a:ext cx="5562600" cy="2286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Hypervisor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17314" y="5192806"/>
            <a:ext cx="5562600" cy="22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Hardware</a:t>
            </a:r>
          </a:p>
        </p:txBody>
      </p:sp>
      <p:pic>
        <p:nvPicPr>
          <p:cNvPr id="28" name="Picture 2" descr="http://www.openstack.org/assets/openstack-logo/openstack-cloud-software-vertical-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124200"/>
            <a:ext cx="1219200" cy="914400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flipH="1">
            <a:off x="2133600" y="2895600"/>
            <a:ext cx="914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8" descr="data:image/jpeg;base64,/9j/4AAQSkZJRgABAQAAAQABAAD/2wCEAAkGBhAPEBAPEBQQEBMPEA8REBAPDw8QDhAPFBAVFBQQEhIXHCYeFxkjGRQUHy8gIycpLCwsFh4xNTAqNSYrLCkBCQoKDgwOGg8PGjQkHyU1KTUqLCwsLiksLC0uLCksLC0sKiksKiosLCkqLCwsKiwsLjQsLCksLCwsLCwsNCksLP/AABEIAMwAzAMBIgACEQEDEQH/xAAcAAEAAQUBAQAAAAAAAAAAAAAABQECAwQGBwj/xAA7EAABAwIEAwQIBAYCAwAAAAABAAIDBBEFEiExBkFREzJhcQcUIkJSgZHBcqGx0SMzU2Ki8IKSF7Lh/8QAGwEAAQUBAQAAAAAAAAAAAAAAAAIDBAUGAQf/xAAvEQACAgECBQIFAwUBAAAAAAAAAQIDEQQxBRITIUFhcRRRgcHwkaGxIiMyUuEG/9oADAMBAAIRAxEAPwD3FERABERABERABERABERABFS6qgAiKl0AVRUuqoAKl0XP8Q8aQUZ7PWWX+mwgBvTO73f1SZSUVljtVU7ZcsFlk/dA5eY1PpHrHH2BDGOgYXn5kn7LNRekmYEdtHHIOZjvG/6EkH8lH+KryWL4TqUs4X6npSKLwXH4atmeJ17d5p0ew9HBSikpprKKycJQfLJYYREXRAREQAREQAREQAREQAREQAVAqogC0BVsufqeJybiFosCRnftcG2jR91F1FfNJ35HHwacjfoFAnrq49o9yfXobJd5djr5amNnecxv4nNH6rWdjdON5GfIk/ouOyDorSFFlxGfiK/P0JceHQ8yf5+p2Ix6m/qN/wAh9lnixOF3dkjP/Nt/ouEIWNzUhcSsW8UKfDa3tJna8R4wKWllnFiWtszoXuNm/mV4s+cuJc4lznEuc46kuO5KneJa8spjFc2fLEQL6aZrrmO0Sp39dKWxb8M0qpjLy87+mEbHaJ2i1+0TOmi2wSuD4w+lmZMw902e3k9nNpXttJOJGMe3UPa1wPUEXC+fTIvaOBKjtMPpjvZmX6EhT9HJ5cTN8cqilGzzsT6IisDNBERABERABERABERABUJQlQldXmUljDZg0c8bvPNrT08UxddGqOWOV1ub7GeqxYklkNiRo557jT0HxFasda+InM4vEgsC73ZOXkDsrWNAFhoBsAkkYcC07EWKqHqbJS5s/TwTlXFLGDhsIr3RzSQS6Xe61+Rvsp8qG4owwg9qO/HbMR7zfdf+62cGxETRi/ebo791EfZ+j2LWuXNH1RukKwrKVYQuMcTMRCsIWUhWEJtoWmRWOYX6xE5mzt2no4Lh8zmOMcgyvboQefiF6SQo/EsIiqBaRtzycNHDyKIWOHsSabeQ4nOq51MycG2PsSuA6OaHKwcH/FK4jo1oCkfEQJnxESAqqqwyt1J0XvPBFCYKGnjduGAnzOv3XmtLgFPEWEMDixwddxu4kdSvVsGr2SxNLOQAI5tPQqdoL4Tk0tzP8Yc5qLx2JJECK4M4EREAEREAERUugCqoSl1gr6sRRuedbaNHVx2CTKSim2dSbeER+LVhJ7FhtpeRw5NPujxK1GAAADQDYLFECLk6ucS5x6uKyArN23O2fM/oWsYKEcIvCuVgKuCSmdZq4lSdo24F3NB0+JvNq4SRjqOYPbfs37eXMHxC7rFcXjpWZn6k91o3JUHQxjEaefMA13alzLDRtwE5GHUbh5HIWOv+rwWT8RU7ALXeSNgtCTi/4Yx8yr6XgSZx/iOa0eGpKloeBIR3i93zslLT3S9B6WpqXqQQ4ufzY1Z4uJ4nd9hb4jVTbuB6f+4f8lH1fAP9N58nC6HpLV5z+epxaqt+Pz6GSKSOUXjcD4c1Y9pG656sweopTmIIt7zdQt/DceD7Rzb7B37qHODj2ksEuE1LvF5N1yxuWeWO32KwuCjyRKizE4LbwjFXU0gcNWnR7eo/dargsbgkRk4SUo7occFOLjLZnqdLUNka17TcOFwfBZ1xnBeLWcadx0dcx+B5tXZrYaW9X1qa+vuZDVUOixwf09giIpJFCIiACscbanTz0UPxBxGKb2GWdIRex2YOp/ZcbVYjLMbyPc7wvZo8gNFX6jXwqfKu7LPTcOsuXO+yPSGVDDoHNJ6BwuoPHa5pnjhLgMrc9ibZnHQfTVcc0LBiFEZbPzOD2izXXJNhsFAu1ztrcMYJseGdOXMpZOyBVwK53hvG3SXgl/mM2PxBdBdV6Y3KOHgyAqyrq2wxulfs0fU8gqdq3qPqua4tqjNJFSx65iCbdSnIvPZbieX57EXDBNiU5cb2vqfdY3oF6Fg2Csp4sjBz1PMnqVjwTCG08bWNGtvaPMnqpyCPSyvNNp1WvUgXXOb9DSbCrxAtsRK/IpagMOZpdgrHQKQyKhjRyBzkTNShwsQCD1XF8R8H2BlgFralg+y9FfCtWaBMW0Kawx+q5xeUeaYHiOcdjJuO6Tv5LdkbY2VvF2DmCRtTGLDN7QHI9Vgmq3ODXC2o6LN6mHReGaPSz6yyjI4Kxy1zVO8PorfWHf6FAdiLFVs2oJjG9r26FpBB8QvUaGrEsbJBs9oPkeY+q8jMx8F3nAlbnhfGd43XH4Xf/QfqrjhF+LHX8/5RUcYozUrPl/DOnREWmMuFhq6kRRvkOzGl305LMoXjCoyUkh65G/V4SLJOMG14TF1xUppPy0cJUVLpHukcblxJJVGrWdOB+wWF9U47aeW6xjsW7N9GrthbEgZQ3cgLE/EgNgT+QUeSqJDtfgcVEfJmjnPrEUo0JdlNl1Tnk7k/VcnTazRMHXMfJdWmb28R9vuVFyStlj87Iui3Wrw/SdrWzSnXs7NHmtuLdbnB1NZ1Qesp/QKfwmKlaV2slitnSQwrYAQBVWvSwUbYREXTgREQAWN8d1kRAEFjmHCWJ7DzaV5lHWNYwxPJDmEjY8ivZKiO4K8Z4wgEVVMGcrOdc83C9gqjiGn6iRd8KnNzcYFPXo/i/JyevR/F/i5QHrR6D6qnrJ6D6qn+A9GaTl1X+v5+pP8Ar8fxf4uXUej/ABNhqTG03zsdyI2sV5v6weg+q6r0aTg17Gncsky22uG31+QUrSaTpXRkQ9dDUPTz549sfnk9kREWlMYFDcX0Jmo5mDfLceY1+ymVZK24I8FxrKwdTw8niVLUdoP7xo4czb3gsqluLOCpGSOnpwXNJzFje809W+C5f1+VpyusSOT2+1+6yOo0Uq5djZ6XiMZxWSSVJHhou75Dm49AFHnEpDoMo/C3X810eAYTG5rZnXe875vdKiyr5FzSH7NasYgi/AMNcCZ5BZzu6PhaptXWSyiTk5vLK1vPcM3UtwycskzPiyvHlsfzUTZbME5jeyYa5NHDqw94ff5Kdw+7o2qT2I2ohzwaR2CK2KQOaHNNw4AgjYgq5bYz4REQAREQAREQBY/YrwviOt7Waol37SVwb+FpsP0XqfHOPCmpixp/izgsYOYb7z/kPzK8YrZNQ0bN/VQtRLvg1f8A5/TPLtfsvua6IijZNeFP8BSFuI01uZePlkN1ALo/R1FnxKH+xkjj4aW+6XH/ACXuVvFZcuks9j3BERWZ5uFQhVRAGk9q1KjB4Jf5kbHebQVJvjWPIkNDiZEHAKdgOSNjT1DRdcbg0pZNPA7cPc4eRK9IMd153xjTGmqmVLdnGzlWcRo56XjwTNLZieH5JeyWVKeUPaHjZwusllk+UtcloCvYbKtlWyWlgS2buG4h6ucrrmIm+mpiJ3IHw/ouiY8OAIIIOoINwQuPmqRE1z3bNF1m4Qx5hpppJCGNjkkcejWZQdP95rScN1Mpf25bL9iu1NGf61v/ACdYi5XD/SPRy6SZ4DfQyN9kjkczb2+a6CnxWCQXjliff4ZGn7q4jOMtmRLNPbV2nFo2kVhnaN3N+oUfW8SUkI/iTRDwDg53/VtylOSW43GEpPEVkk1G47j8NHHnlOp7kY78jugH3XLYv6SxYtpWEn+rMMrR4hm5+dl59imMvkeZHvMsjt3uNwPADYDwCjWahLtEutFwa22Sdqwv3/4Z+IMdkqJXTSH236NaO7Gzk0f7qoC6q5xJudSVaq9yybimmNUVGJVVVESkOlV2/ofo81RPPyaAxp/MrgqmTK3Tc6DzXs/o0wf1elaCLOcMzvM6p+hc08/IzXHtQlX0l5OyREViYoIiIAKmVVRAFMq5/inCRURPZzIuD0PJdCsFTHcJE480cCovDyeV8O4iYXmml0sSBfkei6oBQ/GfDxJ9YiHtN7wG5A5rDw7xAHgRSGzhoCeaymq0zrllbF3XZ1I58nQWVbKoCjMfxQQRm3ffo391FURe5C8S4mZHiBmoB1tzcofHMS7OJtHGdLh0xHvO3Dfv9Fc2bsY3Tu1e64jB5uPvLnXOJJJ1JJJJ5kq509fTj77lvw7SqyXVlstvczsrnjofNZBXt5t18CtNUUlsv3XF+CQOJN+E/NysOJW7rQFpKibbOKmC8GaWqe7c/IaBYUVHOAFykNjnaKKotjDsIqao/wAFlm/G/QKbZ6PKkjWVgPTKmndCLw2QZ8Qqi8HOhCVI4jwrW04zFolaNyzf6KFAfM9sTAbuNiOd/FOwsUv8QevrcHJEvwlhJrKppI/hxEE9CeQXvWGQZGALkuCuHW00TWjc6uPVy7djbABWtFfLEwuv1DusbZciIpBXBERABERABUIVUQBHVdODcHYrzzifhd0TjNCDa93NG7T1C9QlZdaE8HIqJfSprDJFVri8o87wXirKMk3LZ3PyK03l1bM+Q6Rs1JOwaF0GN8EtkdnhIYSdQe6fFaXE2HihwuRre890Yc4aXu8XHlZVMNHyTbeyLKNym1FdstI4rF6/tpPZ7jPZjH9vX5rRWGOqafBZgVKi0bijpxgow2QREXWSCiIiQ0BRSPDODetz+1/Li1d0ceijnLvOC6IRU46uN3eag6yx11toquJWuKUF5OigiawBrQABsAswKwByvDlSxmZ5oyqJlwWFk3rDWNBd7LiBt0KlAUe0OBB5iyk12uDyhJ0GEQ+wCpJRnDsuanZ1F2nzabKTW0qfNBNeShtyptMIiJwbCIiACIiACIiACxSR3WVEAR8kK08ZwiOop3xytzNNtD+qmXMWOojuwhN8iHIzw0eLYv6N3NJdTuuPgfv8iuYqsIqYD7bHt8bXb9V73LRrTmoAdwD5hRZ6eLLmrXzjv3PBxVOG6vFZ4L2Cq4VppO9Ew+OUAqNl9H1IfcI8nFMvTyWzLKHFWvmeY+ueCoaw9F6V/wCOaXo//sVsQ8A0jfcv+Ikrnw8/mLfFn83+x5Y2V7iANbkCwGq9M4eks10Z0LDqFO0XDsEZGSNjdtmi6guIWGjrC8D2JLHw8VE1+lb07xvlfcgT1nWtWfX7EwCrwVq09S14Dmm4KzArJptPDHmjMHK/MsIKjMdxcRMLQbvcLAdFJrbk8IQ0dVwTUZ4ZOgmksuiXOcBUhjo2Zt3lzz8yujW9ojy1RXojO2vM5P1YRETw2EREAEREAEREAEREAFQhVRAGF0KwvpVuJZcwKUmiNdSLGaRSpaqdmucorqMivVFcKNSXZhVyI5TvUZospFF8U4I2paRs4atPQrow1YKqK6RZBSjgIzecnjU0c9G/Kbt/9T5Lai4peB7TQfJei1mHMkGV7Q4eIuoKo4HpnG4Dm+DToqK7h8ZPYsoavC7nJVPE8rhZoDf1WbAOH5aqQSSXyA3Jdu7wHguuouD6aM3y5iObzf8AJT1PTAWAFvJO6fQxg9hFuqbWEb1BEGRtaNAAthWsFgFcrxdkVjCIi6cCIiACIiACIiACIiACIiACIiACIiACIiACo4XVUQBrSQLCYFvEK3KkOKYpSNRsC2IorLIGq5dUUgbCIiUJCIi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2" descr="http://www.openstack.org/assets/openstack-logo/openstack-cloud-software-vertical-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7212" y="2647950"/>
            <a:ext cx="663325" cy="41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4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3" y="152400"/>
            <a:ext cx="6883843" cy="5760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7</a:t>
            </a:fld>
            <a:endParaRPr lang="de-A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19">
            <a:off x="-135314" y="856820"/>
            <a:ext cx="9229603" cy="532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www.openstack.org/assets/openstack-logo/openstack-cloud-software-vertical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576" y="4114800"/>
            <a:ext cx="2686424" cy="20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8</a:t>
            </a:fld>
            <a:endParaRPr lang="de-AT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04799" y="4435673"/>
            <a:ext cx="1052519" cy="838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Identity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KEYSTONE</a:t>
            </a:r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sz="1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14319" y="1523453"/>
            <a:ext cx="1081081" cy="7786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Dashboard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HORIZON</a:t>
            </a:r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sz="1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9" name="Picture 23" descr="ICON_Lock_Q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9" y="4511873"/>
            <a:ext cx="31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testuser\AppData\Local\Temp\VMwareDnD\c45473a7\VMW_09Q3_ICON_Monitor_W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4023">
            <a:off x="588860" y="1537294"/>
            <a:ext cx="452492" cy="369939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 bwMode="auto">
          <a:xfrm>
            <a:off x="1219200" y="3064073"/>
            <a:ext cx="1066800" cy="8286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Networking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NEUTRON</a:t>
            </a:r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sz="1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833680" y="3064073"/>
            <a:ext cx="1052519" cy="8286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Compute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NOVA</a:t>
            </a:r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sz="1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91000" y="3064073"/>
            <a:ext cx="1066800" cy="8286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Image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GLANCE</a:t>
            </a:r>
            <a:r>
              <a:rPr lang="it-IT" sz="12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sz="1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6" name="Picture 22" descr="ICON_StorageArray_Q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1647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352800" y="3140273"/>
            <a:ext cx="306269" cy="304800"/>
          </a:xfrm>
          <a:prstGeom prst="rect">
            <a:avLst/>
          </a:prstGeom>
          <a:noFill/>
        </p:spPr>
      </p:pic>
      <p:sp>
        <p:nvSpPr>
          <p:cNvPr id="29" name="Line 16"/>
          <p:cNvSpPr>
            <a:spLocks noChangeShapeType="1"/>
          </p:cNvSpPr>
          <p:nvPr/>
        </p:nvSpPr>
        <p:spPr bwMode="auto">
          <a:xfrm rot="10800000" flipH="1">
            <a:off x="747719" y="2302073"/>
            <a:ext cx="0" cy="20574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rot="10800000">
            <a:off x="1433520" y="4969069"/>
            <a:ext cx="3352799" cy="3376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 type="oval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rot="10800000">
            <a:off x="3276600" y="3902273"/>
            <a:ext cx="0" cy="9906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rot="10800000">
            <a:off x="4786319" y="3902273"/>
            <a:ext cx="0" cy="9906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10800000" flipV="1">
            <a:off x="1752600" y="1997273"/>
            <a:ext cx="0" cy="10668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rot="10800000" flipV="1">
            <a:off x="3276600" y="1997273"/>
            <a:ext cx="0" cy="10668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 flipV="1">
            <a:off x="4786319" y="1997273"/>
            <a:ext cx="0" cy="10668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rot="10800000">
            <a:off x="1357319" y="1997268"/>
            <a:ext cx="3429000" cy="772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10800000">
            <a:off x="1752600" y="3902273"/>
            <a:ext cx="0" cy="9906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67000" y="168949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 Antiqua" pitchFamily="18" charset="0"/>
              </a:rPr>
              <a:t>User Interface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6477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 Antiqua" pitchFamily="18" charset="0"/>
              </a:rPr>
              <a:t>Stores Images</a:t>
            </a:r>
            <a:endParaRPr lang="en-US" sz="1200" dirty="0">
              <a:latin typeface="Book Antiqu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800" y="500283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 Antiqua" pitchFamily="18" charset="0"/>
              </a:rPr>
              <a:t>Authentication</a:t>
            </a:r>
            <a:endParaRPr lang="en-US" sz="1400" dirty="0">
              <a:latin typeface="Book Antiqua" pitchFamily="18" charset="0"/>
            </a:endParaRPr>
          </a:p>
        </p:txBody>
      </p:sp>
      <p:pic>
        <p:nvPicPr>
          <p:cNvPr id="53" name="Picture 52" descr="VMW-ICON_virtual_switc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40273"/>
            <a:ext cx="4064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9683" y="2479119"/>
            <a:ext cx="376051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Keystone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Authentication and authorization framework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Provide network as a service  to compute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Nova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Provision and manage virtual networks for VM’s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Glance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Registry for VMs image</a:t>
            </a:r>
          </a:p>
          <a:p>
            <a:endParaRPr lang="de-DE" sz="1200" dirty="0" smtClean="0"/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Horizon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Web Interface to manage instances</a:t>
            </a:r>
          </a:p>
          <a:p>
            <a:endParaRPr lang="en-US" sz="12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-25843" y="185936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Open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 Interaction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6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0164-098F-4D2F-9250-3F19D4939ED9}" type="datetime1">
              <a:rPr lang="de-AT" smtClean="0"/>
              <a:t>23.04.2015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© SECCRIT Consortium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7D45-C98D-4569-B12B-877A3D4CB705}" type="slidenum">
              <a:rPr lang="de-AT" smtClean="0"/>
              <a:t>9</a:t>
            </a:fld>
            <a:endParaRPr lang="de-AT"/>
          </a:p>
        </p:txBody>
      </p:sp>
      <p:pic>
        <p:nvPicPr>
          <p:cNvPr id="2051" name="Picture 3" descr="C:\Users\BicakuA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2628"/>
            <a:ext cx="815340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48840" y="104963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Horizon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124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Nova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01976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Glance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2999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Swift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Cinder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5819001"/>
            <a:ext cx="88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Keystone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590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Book Antiqua" pitchFamily="18" charset="0"/>
              </a:rPr>
              <a:t>Neutron</a:t>
            </a:r>
            <a:endParaRPr lang="en-US" sz="1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3" name="Picture 5" descr="http://cf.juggle-images.com/matte/white/280x280/mysql-4-logo-primary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31123" r="15681" b="29705"/>
          <a:stretch/>
        </p:blipFill>
        <p:spPr bwMode="auto">
          <a:xfrm>
            <a:off x="457200" y="1123183"/>
            <a:ext cx="1209633" cy="6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352800" y="2871343"/>
            <a:ext cx="1295400" cy="122097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blog.monitis.com/wp-content/uploads/2012/10/logo_rabbitmq_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32257"/>
            <a:ext cx="1715729" cy="7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114800" y="4847226"/>
            <a:ext cx="1456660" cy="1248773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5300" y="2438400"/>
            <a:ext cx="1214770" cy="122097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2982" y="2893829"/>
            <a:ext cx="1295400" cy="122097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912629"/>
            <a:ext cx="1295400" cy="1144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300" y="3666461"/>
            <a:ext cx="1214770" cy="122097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05700" y="2893829"/>
            <a:ext cx="1181101" cy="122097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25843" y="185936"/>
            <a:ext cx="6883843" cy="57606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Relation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-template-v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template-v1" id="{F293C57D-AC26-41BD-A34A-D1322792131E}" vid="{968C287E-6363-4B70-820F-969A9504D05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presentation-template-v2</Template>
  <TotalTime>7814</TotalTime>
  <Words>878</Words>
  <Application>Microsoft Office PowerPoint</Application>
  <PresentationFormat>On-screen Show (4:3)</PresentationFormat>
  <Paragraphs>438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presentation-template-v2</vt:lpstr>
      <vt:lpstr>OpenStack</vt:lpstr>
      <vt:lpstr>PowerPoint Presentation</vt:lpstr>
      <vt:lpstr>PowerPoint Presentation</vt:lpstr>
      <vt:lpstr>PowerPoint Presentation</vt:lpstr>
      <vt:lpstr>OpenStack Principles</vt:lpstr>
      <vt:lpstr>OpenStack is Cloud OS</vt:lpstr>
      <vt:lpstr>OpenStack Release</vt:lpstr>
      <vt:lpstr>PowerPoint Presentation</vt:lpstr>
      <vt:lpstr>PowerPoint Presentation</vt:lpstr>
      <vt:lpstr>PowerPoint Presentation</vt:lpstr>
      <vt:lpstr>Running example  </vt:lpstr>
      <vt:lpstr>Technical Requirements</vt:lpstr>
      <vt:lpstr>Launch an Instance from Horizon</vt:lpstr>
      <vt:lpstr>Virtual Network Infrastructure </vt:lpstr>
      <vt:lpstr>Initial Network</vt:lpstr>
      <vt:lpstr>Initial Network</vt:lpstr>
      <vt:lpstr>Initial Network</vt:lpstr>
      <vt:lpstr>VM Provisioning</vt:lpstr>
      <vt:lpstr>VM Provisioning</vt:lpstr>
      <vt:lpstr>Create Instance</vt:lpstr>
      <vt:lpstr>Instance Console</vt:lpstr>
      <vt:lpstr>Network Topology</vt:lpstr>
      <vt:lpstr>Open-Source Monitoring Tools</vt:lpstr>
      <vt:lpstr>Get involved!</vt:lpstr>
      <vt:lpstr>PowerPoint Presentation</vt:lpstr>
    </vt:vector>
  </TitlesOfParts>
  <Company>AIT Austrian Institute of Technology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OpenStack TestBed</dc:title>
  <dc:creator>Bicaku Ani</dc:creator>
  <cp:lastModifiedBy>Bicaku Ani</cp:lastModifiedBy>
  <cp:revision>246</cp:revision>
  <cp:lastPrinted>2014-08-25T07:19:14Z</cp:lastPrinted>
  <dcterms:created xsi:type="dcterms:W3CDTF">2014-05-03T11:22:57Z</dcterms:created>
  <dcterms:modified xsi:type="dcterms:W3CDTF">2015-04-23T08:48:53Z</dcterms:modified>
</cp:coreProperties>
</file>