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326" r:id="rId3"/>
    <p:sldId id="330" r:id="rId4"/>
    <p:sldId id="331" r:id="rId5"/>
    <p:sldId id="332" r:id="rId6"/>
    <p:sldId id="329" r:id="rId7"/>
    <p:sldId id="334" r:id="rId8"/>
    <p:sldId id="335" r:id="rId9"/>
    <p:sldId id="336" r:id="rId10"/>
    <p:sldId id="337" r:id="rId11"/>
    <p:sldId id="338" r:id="rId12"/>
    <p:sldId id="325" r:id="rId13"/>
    <p:sldId id="333" r:id="rId14"/>
    <p:sldId id="339" r:id="rId15"/>
    <p:sldId id="340" r:id="rId16"/>
    <p:sldId id="323" r:id="rId17"/>
  </p:sldIdLst>
  <p:sldSz cx="9144000" cy="6858000" type="screen4x3"/>
  <p:notesSz cx="7099300" cy="10234613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D2B"/>
    <a:srgbClr val="F3D6BC"/>
    <a:srgbClr val="E5AE7C"/>
    <a:srgbClr val="D7843F"/>
    <a:srgbClr val="BEBEBE"/>
    <a:srgbClr val="7C8388"/>
    <a:srgbClr val="FFFFFF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>
      <p:cViewPr varScale="1">
        <p:scale>
          <a:sx n="96" d="100"/>
          <a:sy n="96" d="100"/>
        </p:scale>
        <p:origin x="-1282" y="-91"/>
      </p:cViewPr>
      <p:guideLst>
        <p:guide orient="horz" pos="576"/>
        <p:guide pos="334"/>
        <p:guide pos="5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9BC95-5189-4A62-ACBE-554FE5F624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4BB5FC2-5CFC-43C9-899F-E7A38BF19273}">
      <dgm:prSet phldrT="[Text]"/>
      <dgm:spPr/>
      <dgm:t>
        <a:bodyPr/>
        <a:lstStyle/>
        <a:p>
          <a:r>
            <a:rPr lang="de-DE" dirty="0" smtClean="0"/>
            <a:t>METS</a:t>
          </a:r>
          <a:endParaRPr lang="de-DE" dirty="0"/>
        </a:p>
      </dgm:t>
    </dgm:pt>
    <dgm:pt modelId="{EB3ED056-00C9-4123-8CF5-1587DF2F03ED}" type="parTrans" cxnId="{98870B0B-ACCB-4D71-A0E8-C252389D3E32}">
      <dgm:prSet/>
      <dgm:spPr/>
      <dgm:t>
        <a:bodyPr/>
        <a:lstStyle/>
        <a:p>
          <a:endParaRPr lang="de-DE"/>
        </a:p>
      </dgm:t>
    </dgm:pt>
    <dgm:pt modelId="{A669C0BC-354A-44F0-A6B9-B65126ED8744}" type="sibTrans" cxnId="{98870B0B-ACCB-4D71-A0E8-C252389D3E32}">
      <dgm:prSet/>
      <dgm:spPr/>
      <dgm:t>
        <a:bodyPr/>
        <a:lstStyle/>
        <a:p>
          <a:endParaRPr lang="de-DE"/>
        </a:p>
      </dgm:t>
    </dgm:pt>
    <dgm:pt modelId="{66815468-94CF-4FE8-8876-9F1DA3C2E69B}">
      <dgm:prSet phldrT="[Text]"/>
      <dgm:spPr/>
      <dgm:t>
        <a:bodyPr/>
        <a:lstStyle/>
        <a:p>
          <a:r>
            <a:rPr lang="de-DE" dirty="0" err="1" smtClean="0"/>
            <a:t>fileSec</a:t>
          </a:r>
          <a:r>
            <a:rPr lang="de-DE" dirty="0" smtClean="0"/>
            <a:t> </a:t>
          </a:r>
          <a:r>
            <a:rPr lang="de-DE" dirty="0" smtClean="0">
              <a:sym typeface="Wingdings" panose="05000000000000000000" pitchFamily="2" charset="2"/>
            </a:rPr>
            <a:t>(Dateiauflistung)</a:t>
          </a:r>
          <a:endParaRPr lang="de-DE" dirty="0"/>
        </a:p>
      </dgm:t>
    </dgm:pt>
    <dgm:pt modelId="{3A7713DA-BBA6-41AC-8B8D-75BF1927DE72}" type="parTrans" cxnId="{BB2C9143-76F8-42AE-BA9E-FB381C8C9888}">
      <dgm:prSet/>
      <dgm:spPr/>
      <dgm:t>
        <a:bodyPr/>
        <a:lstStyle/>
        <a:p>
          <a:endParaRPr lang="de-DE"/>
        </a:p>
      </dgm:t>
    </dgm:pt>
    <dgm:pt modelId="{4ACF5F85-0A10-4AFB-A412-F414E44E20CC}" type="sibTrans" cxnId="{BB2C9143-76F8-42AE-BA9E-FB381C8C9888}">
      <dgm:prSet/>
      <dgm:spPr/>
      <dgm:t>
        <a:bodyPr/>
        <a:lstStyle/>
        <a:p>
          <a:endParaRPr lang="de-DE"/>
        </a:p>
      </dgm:t>
    </dgm:pt>
    <dgm:pt modelId="{09E2FCF5-C84F-4C55-833D-78C352A560DF}">
      <dgm:prSet phldrT="[Text]"/>
      <dgm:spPr/>
      <dgm:t>
        <a:bodyPr/>
        <a:lstStyle/>
        <a:p>
          <a:r>
            <a:rPr lang="de-DE" dirty="0" err="1" smtClean="0"/>
            <a:t>dmdSec</a:t>
          </a:r>
          <a:r>
            <a:rPr lang="de-DE" dirty="0" smtClean="0"/>
            <a:t> (Deskriptive Metadaten)</a:t>
          </a:r>
          <a:endParaRPr lang="de-DE" dirty="0"/>
        </a:p>
      </dgm:t>
    </dgm:pt>
    <dgm:pt modelId="{4B575D12-E31E-4E59-83D2-4E3026704D1F}" type="parTrans" cxnId="{749D7E73-0898-43CA-8581-904466F2B42D}">
      <dgm:prSet/>
      <dgm:spPr/>
      <dgm:t>
        <a:bodyPr/>
        <a:lstStyle/>
        <a:p>
          <a:endParaRPr lang="de-DE"/>
        </a:p>
      </dgm:t>
    </dgm:pt>
    <dgm:pt modelId="{2108FA10-5BC0-4352-B501-50EAB4739D4C}" type="sibTrans" cxnId="{749D7E73-0898-43CA-8581-904466F2B42D}">
      <dgm:prSet/>
      <dgm:spPr/>
      <dgm:t>
        <a:bodyPr/>
        <a:lstStyle/>
        <a:p>
          <a:endParaRPr lang="de-DE"/>
        </a:p>
      </dgm:t>
    </dgm:pt>
    <dgm:pt modelId="{31659658-7F7B-43E8-AA9A-D9065D91A8D3}">
      <dgm:prSet phldrT="[Text]"/>
      <dgm:spPr/>
      <dgm:t>
        <a:bodyPr/>
        <a:lstStyle/>
        <a:p>
          <a:r>
            <a:rPr lang="de-DE" dirty="0" err="1" smtClean="0"/>
            <a:t>structMap</a:t>
          </a:r>
          <a:r>
            <a:rPr lang="de-DE" dirty="0" smtClean="0"/>
            <a:t> (Strukturelle Anordnung)</a:t>
          </a:r>
          <a:endParaRPr lang="de-DE" dirty="0"/>
        </a:p>
      </dgm:t>
    </dgm:pt>
    <dgm:pt modelId="{C2BCA326-2164-40CE-8060-054D84ECF7C8}" type="parTrans" cxnId="{67ED6992-C190-4826-8772-862A70909E1A}">
      <dgm:prSet/>
      <dgm:spPr/>
      <dgm:t>
        <a:bodyPr/>
        <a:lstStyle/>
        <a:p>
          <a:endParaRPr lang="de-DE"/>
        </a:p>
      </dgm:t>
    </dgm:pt>
    <dgm:pt modelId="{467C875F-09C9-4AE9-90B1-68F9CCE385A9}" type="sibTrans" cxnId="{67ED6992-C190-4826-8772-862A70909E1A}">
      <dgm:prSet/>
      <dgm:spPr/>
      <dgm:t>
        <a:bodyPr/>
        <a:lstStyle/>
        <a:p>
          <a:endParaRPr lang="de-DE"/>
        </a:p>
      </dgm:t>
    </dgm:pt>
    <dgm:pt modelId="{5C4BAFA8-B962-41F7-A58F-91AADEE19399}">
      <dgm:prSet phldrT="[Text]"/>
      <dgm:spPr/>
      <dgm:t>
        <a:bodyPr/>
        <a:lstStyle/>
        <a:p>
          <a:r>
            <a:rPr lang="de-DE" dirty="0" err="1" smtClean="0"/>
            <a:t>admSec</a:t>
          </a:r>
          <a:r>
            <a:rPr lang="de-DE" dirty="0" smtClean="0"/>
            <a:t> (Administrative Metadaten)</a:t>
          </a:r>
          <a:endParaRPr lang="de-DE" dirty="0"/>
        </a:p>
      </dgm:t>
    </dgm:pt>
    <dgm:pt modelId="{1CCA71BA-7A62-4C47-9794-AC306334087A}" type="parTrans" cxnId="{31E254BF-2857-4B44-B893-C7FE9A69B4D5}">
      <dgm:prSet/>
      <dgm:spPr/>
      <dgm:t>
        <a:bodyPr/>
        <a:lstStyle/>
        <a:p>
          <a:endParaRPr lang="de-DE"/>
        </a:p>
      </dgm:t>
    </dgm:pt>
    <dgm:pt modelId="{0BBE77DB-4901-48F1-9EE9-608A8A4E729B}" type="sibTrans" cxnId="{31E254BF-2857-4B44-B893-C7FE9A69B4D5}">
      <dgm:prSet/>
      <dgm:spPr/>
      <dgm:t>
        <a:bodyPr/>
        <a:lstStyle/>
        <a:p>
          <a:endParaRPr lang="de-DE"/>
        </a:p>
      </dgm:t>
    </dgm:pt>
    <dgm:pt modelId="{548C5C01-7F95-477D-9B73-3B68EF2BB114}" type="pres">
      <dgm:prSet presAssocID="{BA79BC95-5189-4A62-ACBE-554FE5F624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7113599-C8F2-4759-B330-E50FC59F2431}" type="pres">
      <dgm:prSet presAssocID="{04BB5FC2-5CFC-43C9-899F-E7A38BF19273}" presName="root" presStyleCnt="0"/>
      <dgm:spPr/>
    </dgm:pt>
    <dgm:pt modelId="{5CAE96B4-12F6-414F-AE40-C3A936397080}" type="pres">
      <dgm:prSet presAssocID="{04BB5FC2-5CFC-43C9-899F-E7A38BF19273}" presName="rootComposite" presStyleCnt="0"/>
      <dgm:spPr/>
    </dgm:pt>
    <dgm:pt modelId="{0BC000C3-D963-48F0-AAA1-2CADCB9BACBF}" type="pres">
      <dgm:prSet presAssocID="{04BB5FC2-5CFC-43C9-899F-E7A38BF19273}" presName="rootText" presStyleLbl="node1" presStyleIdx="0" presStyleCnt="1"/>
      <dgm:spPr/>
      <dgm:t>
        <a:bodyPr/>
        <a:lstStyle/>
        <a:p>
          <a:endParaRPr lang="de-DE"/>
        </a:p>
      </dgm:t>
    </dgm:pt>
    <dgm:pt modelId="{6BFF0FD1-AD0B-4B6D-BC97-CD915870AB85}" type="pres">
      <dgm:prSet presAssocID="{04BB5FC2-5CFC-43C9-899F-E7A38BF19273}" presName="rootConnector" presStyleLbl="node1" presStyleIdx="0" presStyleCnt="1"/>
      <dgm:spPr/>
      <dgm:t>
        <a:bodyPr/>
        <a:lstStyle/>
        <a:p>
          <a:endParaRPr lang="de-DE"/>
        </a:p>
      </dgm:t>
    </dgm:pt>
    <dgm:pt modelId="{21C39E67-8C5C-4BAA-90E3-9506823A94FF}" type="pres">
      <dgm:prSet presAssocID="{04BB5FC2-5CFC-43C9-899F-E7A38BF19273}" presName="childShape" presStyleCnt="0"/>
      <dgm:spPr/>
    </dgm:pt>
    <dgm:pt modelId="{B24E12D3-7FDE-4FE1-AE1F-0E28C358B3CD}" type="pres">
      <dgm:prSet presAssocID="{3A7713DA-BBA6-41AC-8B8D-75BF1927DE72}" presName="Name13" presStyleLbl="parChTrans1D2" presStyleIdx="0" presStyleCnt="4"/>
      <dgm:spPr/>
      <dgm:t>
        <a:bodyPr/>
        <a:lstStyle/>
        <a:p>
          <a:endParaRPr lang="de-DE"/>
        </a:p>
      </dgm:t>
    </dgm:pt>
    <dgm:pt modelId="{55E2EA27-3F1C-4A37-9116-8A99102831B1}" type="pres">
      <dgm:prSet presAssocID="{66815468-94CF-4FE8-8876-9F1DA3C2E69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D8DCE7-7620-40BB-B398-1384EA8AB958}" type="pres">
      <dgm:prSet presAssocID="{4B575D12-E31E-4E59-83D2-4E3026704D1F}" presName="Name13" presStyleLbl="parChTrans1D2" presStyleIdx="1" presStyleCnt="4"/>
      <dgm:spPr/>
      <dgm:t>
        <a:bodyPr/>
        <a:lstStyle/>
        <a:p>
          <a:endParaRPr lang="de-DE"/>
        </a:p>
      </dgm:t>
    </dgm:pt>
    <dgm:pt modelId="{04A07DBB-E255-4FE2-9655-D22FF3BD2D5E}" type="pres">
      <dgm:prSet presAssocID="{09E2FCF5-C84F-4C55-833D-78C352A560D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06AD79-9D84-41BE-9890-161FF8002041}" type="pres">
      <dgm:prSet presAssocID="{1CCA71BA-7A62-4C47-9794-AC306334087A}" presName="Name13" presStyleLbl="parChTrans1D2" presStyleIdx="2" presStyleCnt="4"/>
      <dgm:spPr/>
      <dgm:t>
        <a:bodyPr/>
        <a:lstStyle/>
        <a:p>
          <a:endParaRPr lang="de-DE"/>
        </a:p>
      </dgm:t>
    </dgm:pt>
    <dgm:pt modelId="{0A411AAF-55F0-42C9-9A2F-C954BB5097A8}" type="pres">
      <dgm:prSet presAssocID="{5C4BAFA8-B962-41F7-A58F-91AADEE1939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987F24-949D-4EFA-9E9C-3635806B0369}" type="pres">
      <dgm:prSet presAssocID="{C2BCA326-2164-40CE-8060-054D84ECF7C8}" presName="Name13" presStyleLbl="parChTrans1D2" presStyleIdx="3" presStyleCnt="4"/>
      <dgm:spPr/>
      <dgm:t>
        <a:bodyPr/>
        <a:lstStyle/>
        <a:p>
          <a:endParaRPr lang="de-DE"/>
        </a:p>
      </dgm:t>
    </dgm:pt>
    <dgm:pt modelId="{71ADB0DC-6320-4587-A4D7-29783138FA6E}" type="pres">
      <dgm:prSet presAssocID="{31659658-7F7B-43E8-AA9A-D9065D91A8D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8870B0B-ACCB-4D71-A0E8-C252389D3E32}" srcId="{BA79BC95-5189-4A62-ACBE-554FE5F6248E}" destId="{04BB5FC2-5CFC-43C9-899F-E7A38BF19273}" srcOrd="0" destOrd="0" parTransId="{EB3ED056-00C9-4123-8CF5-1587DF2F03ED}" sibTransId="{A669C0BC-354A-44F0-A6B9-B65126ED8744}"/>
    <dgm:cxn modelId="{FC0FC852-6A58-429F-BCDD-D7D09F276A27}" type="presOf" srcId="{4B575D12-E31E-4E59-83D2-4E3026704D1F}" destId="{DAD8DCE7-7620-40BB-B398-1384EA8AB958}" srcOrd="0" destOrd="0" presId="urn:microsoft.com/office/officeart/2005/8/layout/hierarchy3"/>
    <dgm:cxn modelId="{BB2C9143-76F8-42AE-BA9E-FB381C8C9888}" srcId="{04BB5FC2-5CFC-43C9-899F-E7A38BF19273}" destId="{66815468-94CF-4FE8-8876-9F1DA3C2E69B}" srcOrd="0" destOrd="0" parTransId="{3A7713DA-BBA6-41AC-8B8D-75BF1927DE72}" sibTransId="{4ACF5F85-0A10-4AFB-A412-F414E44E20CC}"/>
    <dgm:cxn modelId="{F292F833-57E3-4653-B21A-CFC3DD73D955}" type="presOf" srcId="{5C4BAFA8-B962-41F7-A58F-91AADEE19399}" destId="{0A411AAF-55F0-42C9-9A2F-C954BB5097A8}" srcOrd="0" destOrd="0" presId="urn:microsoft.com/office/officeart/2005/8/layout/hierarchy3"/>
    <dgm:cxn modelId="{68A73849-5166-4E4F-A0C9-8B2AE80F8AA9}" type="presOf" srcId="{66815468-94CF-4FE8-8876-9F1DA3C2E69B}" destId="{55E2EA27-3F1C-4A37-9116-8A99102831B1}" srcOrd="0" destOrd="0" presId="urn:microsoft.com/office/officeart/2005/8/layout/hierarchy3"/>
    <dgm:cxn modelId="{AEF7E337-7BC8-4B88-9F28-C7810C1015F8}" type="presOf" srcId="{04BB5FC2-5CFC-43C9-899F-E7A38BF19273}" destId="{6BFF0FD1-AD0B-4B6D-BC97-CD915870AB85}" srcOrd="1" destOrd="0" presId="urn:microsoft.com/office/officeart/2005/8/layout/hierarchy3"/>
    <dgm:cxn modelId="{2870F4CB-BC69-45A7-AD0C-8B74539E95EF}" type="presOf" srcId="{3A7713DA-BBA6-41AC-8B8D-75BF1927DE72}" destId="{B24E12D3-7FDE-4FE1-AE1F-0E28C358B3CD}" srcOrd="0" destOrd="0" presId="urn:microsoft.com/office/officeart/2005/8/layout/hierarchy3"/>
    <dgm:cxn modelId="{67ED6992-C190-4826-8772-862A70909E1A}" srcId="{04BB5FC2-5CFC-43C9-899F-E7A38BF19273}" destId="{31659658-7F7B-43E8-AA9A-D9065D91A8D3}" srcOrd="3" destOrd="0" parTransId="{C2BCA326-2164-40CE-8060-054D84ECF7C8}" sibTransId="{467C875F-09C9-4AE9-90B1-68F9CCE385A9}"/>
    <dgm:cxn modelId="{01EF0498-968C-46E4-A496-8A321FDA7F71}" type="presOf" srcId="{C2BCA326-2164-40CE-8060-054D84ECF7C8}" destId="{C0987F24-949D-4EFA-9E9C-3635806B0369}" srcOrd="0" destOrd="0" presId="urn:microsoft.com/office/officeart/2005/8/layout/hierarchy3"/>
    <dgm:cxn modelId="{B15BF4B5-2129-4263-931F-36A7F7F3D63B}" type="presOf" srcId="{1CCA71BA-7A62-4C47-9794-AC306334087A}" destId="{8806AD79-9D84-41BE-9890-161FF8002041}" srcOrd="0" destOrd="0" presId="urn:microsoft.com/office/officeart/2005/8/layout/hierarchy3"/>
    <dgm:cxn modelId="{0B6275CE-A239-474A-95F5-891701CBD625}" type="presOf" srcId="{04BB5FC2-5CFC-43C9-899F-E7A38BF19273}" destId="{0BC000C3-D963-48F0-AAA1-2CADCB9BACBF}" srcOrd="0" destOrd="0" presId="urn:microsoft.com/office/officeart/2005/8/layout/hierarchy3"/>
    <dgm:cxn modelId="{31E254BF-2857-4B44-B893-C7FE9A69B4D5}" srcId="{04BB5FC2-5CFC-43C9-899F-E7A38BF19273}" destId="{5C4BAFA8-B962-41F7-A58F-91AADEE19399}" srcOrd="2" destOrd="0" parTransId="{1CCA71BA-7A62-4C47-9794-AC306334087A}" sibTransId="{0BBE77DB-4901-48F1-9EE9-608A8A4E729B}"/>
    <dgm:cxn modelId="{2DCDC14A-F318-498B-9559-42ECD5F0E268}" type="presOf" srcId="{09E2FCF5-C84F-4C55-833D-78C352A560DF}" destId="{04A07DBB-E255-4FE2-9655-D22FF3BD2D5E}" srcOrd="0" destOrd="0" presId="urn:microsoft.com/office/officeart/2005/8/layout/hierarchy3"/>
    <dgm:cxn modelId="{750DDE3C-885B-4183-BD89-5A05F5D0051D}" type="presOf" srcId="{31659658-7F7B-43E8-AA9A-D9065D91A8D3}" destId="{71ADB0DC-6320-4587-A4D7-29783138FA6E}" srcOrd="0" destOrd="0" presId="urn:microsoft.com/office/officeart/2005/8/layout/hierarchy3"/>
    <dgm:cxn modelId="{749D7E73-0898-43CA-8581-904466F2B42D}" srcId="{04BB5FC2-5CFC-43C9-899F-E7A38BF19273}" destId="{09E2FCF5-C84F-4C55-833D-78C352A560DF}" srcOrd="1" destOrd="0" parTransId="{4B575D12-E31E-4E59-83D2-4E3026704D1F}" sibTransId="{2108FA10-5BC0-4352-B501-50EAB4739D4C}"/>
    <dgm:cxn modelId="{87E659FA-BB78-4129-81B8-CBD202264956}" type="presOf" srcId="{BA79BC95-5189-4A62-ACBE-554FE5F6248E}" destId="{548C5C01-7F95-477D-9B73-3B68EF2BB114}" srcOrd="0" destOrd="0" presId="urn:microsoft.com/office/officeart/2005/8/layout/hierarchy3"/>
    <dgm:cxn modelId="{49CEE350-2586-4A24-9415-2609F18B9A90}" type="presParOf" srcId="{548C5C01-7F95-477D-9B73-3B68EF2BB114}" destId="{67113599-C8F2-4759-B330-E50FC59F2431}" srcOrd="0" destOrd="0" presId="urn:microsoft.com/office/officeart/2005/8/layout/hierarchy3"/>
    <dgm:cxn modelId="{A75F334E-81DF-47B9-954B-4C9580EB96A0}" type="presParOf" srcId="{67113599-C8F2-4759-B330-E50FC59F2431}" destId="{5CAE96B4-12F6-414F-AE40-C3A936397080}" srcOrd="0" destOrd="0" presId="urn:microsoft.com/office/officeart/2005/8/layout/hierarchy3"/>
    <dgm:cxn modelId="{A20770E7-B9FB-4105-B79F-2219A6FEBD57}" type="presParOf" srcId="{5CAE96B4-12F6-414F-AE40-C3A936397080}" destId="{0BC000C3-D963-48F0-AAA1-2CADCB9BACBF}" srcOrd="0" destOrd="0" presId="urn:microsoft.com/office/officeart/2005/8/layout/hierarchy3"/>
    <dgm:cxn modelId="{F3A05A38-73F2-4227-8D2F-0C7311DE3268}" type="presParOf" srcId="{5CAE96B4-12F6-414F-AE40-C3A936397080}" destId="{6BFF0FD1-AD0B-4B6D-BC97-CD915870AB85}" srcOrd="1" destOrd="0" presId="urn:microsoft.com/office/officeart/2005/8/layout/hierarchy3"/>
    <dgm:cxn modelId="{D0CD5A67-7AB5-4484-81AE-F2D8A0A9AA79}" type="presParOf" srcId="{67113599-C8F2-4759-B330-E50FC59F2431}" destId="{21C39E67-8C5C-4BAA-90E3-9506823A94FF}" srcOrd="1" destOrd="0" presId="urn:microsoft.com/office/officeart/2005/8/layout/hierarchy3"/>
    <dgm:cxn modelId="{60BDF166-32EB-4096-A993-11F4BD67BAE3}" type="presParOf" srcId="{21C39E67-8C5C-4BAA-90E3-9506823A94FF}" destId="{B24E12D3-7FDE-4FE1-AE1F-0E28C358B3CD}" srcOrd="0" destOrd="0" presId="urn:microsoft.com/office/officeart/2005/8/layout/hierarchy3"/>
    <dgm:cxn modelId="{5EAD8B04-84E3-4ABF-ABCC-FDE324B62B43}" type="presParOf" srcId="{21C39E67-8C5C-4BAA-90E3-9506823A94FF}" destId="{55E2EA27-3F1C-4A37-9116-8A99102831B1}" srcOrd="1" destOrd="0" presId="urn:microsoft.com/office/officeart/2005/8/layout/hierarchy3"/>
    <dgm:cxn modelId="{341EE3A3-DE9C-4C17-84CF-EA7C50127B60}" type="presParOf" srcId="{21C39E67-8C5C-4BAA-90E3-9506823A94FF}" destId="{DAD8DCE7-7620-40BB-B398-1384EA8AB958}" srcOrd="2" destOrd="0" presId="urn:microsoft.com/office/officeart/2005/8/layout/hierarchy3"/>
    <dgm:cxn modelId="{FCE0DF09-C550-45DF-8A0F-85E645A3D4D2}" type="presParOf" srcId="{21C39E67-8C5C-4BAA-90E3-9506823A94FF}" destId="{04A07DBB-E255-4FE2-9655-D22FF3BD2D5E}" srcOrd="3" destOrd="0" presId="urn:microsoft.com/office/officeart/2005/8/layout/hierarchy3"/>
    <dgm:cxn modelId="{8AC61C36-1AA6-4A19-A5F3-5ACACB9DBD6F}" type="presParOf" srcId="{21C39E67-8C5C-4BAA-90E3-9506823A94FF}" destId="{8806AD79-9D84-41BE-9890-161FF8002041}" srcOrd="4" destOrd="0" presId="urn:microsoft.com/office/officeart/2005/8/layout/hierarchy3"/>
    <dgm:cxn modelId="{B4BEAA81-BAC9-4515-9F10-D80CFD177E52}" type="presParOf" srcId="{21C39E67-8C5C-4BAA-90E3-9506823A94FF}" destId="{0A411AAF-55F0-42C9-9A2F-C954BB5097A8}" srcOrd="5" destOrd="0" presId="urn:microsoft.com/office/officeart/2005/8/layout/hierarchy3"/>
    <dgm:cxn modelId="{EEF53EC4-683A-4C1F-99BE-E58BBA01227F}" type="presParOf" srcId="{21C39E67-8C5C-4BAA-90E3-9506823A94FF}" destId="{C0987F24-949D-4EFA-9E9C-3635806B0369}" srcOrd="6" destOrd="0" presId="urn:microsoft.com/office/officeart/2005/8/layout/hierarchy3"/>
    <dgm:cxn modelId="{84EC3CE3-0A81-4EED-9A16-F7DD57BF95D1}" type="presParOf" srcId="{21C39E67-8C5C-4BAA-90E3-9506823A94FF}" destId="{71ADB0DC-6320-4587-A4D7-29783138FA6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000C3-D963-48F0-AAA1-2CADCB9BACBF}">
      <dsp:nvSpPr>
        <dsp:cNvPr id="0" name=""/>
        <dsp:cNvSpPr/>
      </dsp:nvSpPr>
      <dsp:spPr>
        <a:xfrm>
          <a:off x="1602811" y="2154"/>
          <a:ext cx="1477055" cy="7385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METS</a:t>
          </a:r>
          <a:endParaRPr lang="de-DE" sz="3600" kern="1200" dirty="0"/>
        </a:p>
      </dsp:txBody>
      <dsp:txXfrm>
        <a:off x="1624442" y="23785"/>
        <a:ext cx="1433793" cy="695265"/>
      </dsp:txXfrm>
    </dsp:sp>
    <dsp:sp modelId="{B24E12D3-7FDE-4FE1-AE1F-0E28C358B3CD}">
      <dsp:nvSpPr>
        <dsp:cNvPr id="0" name=""/>
        <dsp:cNvSpPr/>
      </dsp:nvSpPr>
      <dsp:spPr>
        <a:xfrm>
          <a:off x="1750516" y="740681"/>
          <a:ext cx="147705" cy="553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95"/>
              </a:lnTo>
              <a:lnTo>
                <a:pt x="147705" y="553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2EA27-3F1C-4A37-9116-8A99102831B1}">
      <dsp:nvSpPr>
        <dsp:cNvPr id="0" name=""/>
        <dsp:cNvSpPr/>
      </dsp:nvSpPr>
      <dsp:spPr>
        <a:xfrm>
          <a:off x="1898222" y="925313"/>
          <a:ext cx="1181644" cy="738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fileSec</a:t>
          </a:r>
          <a:r>
            <a:rPr lang="de-DE" sz="1100" kern="1200" dirty="0" smtClean="0"/>
            <a:t> </a:t>
          </a:r>
          <a:r>
            <a:rPr lang="de-DE" sz="1100" kern="1200" dirty="0" smtClean="0">
              <a:sym typeface="Wingdings" panose="05000000000000000000" pitchFamily="2" charset="2"/>
            </a:rPr>
            <a:t>(Dateiauflistung)</a:t>
          </a:r>
          <a:endParaRPr lang="de-DE" sz="1100" kern="1200" dirty="0"/>
        </a:p>
      </dsp:txBody>
      <dsp:txXfrm>
        <a:off x="1919853" y="946944"/>
        <a:ext cx="1138382" cy="695265"/>
      </dsp:txXfrm>
    </dsp:sp>
    <dsp:sp modelId="{DAD8DCE7-7620-40BB-B398-1384EA8AB958}">
      <dsp:nvSpPr>
        <dsp:cNvPr id="0" name=""/>
        <dsp:cNvSpPr/>
      </dsp:nvSpPr>
      <dsp:spPr>
        <a:xfrm>
          <a:off x="1750516" y="740681"/>
          <a:ext cx="147705" cy="147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055"/>
              </a:lnTo>
              <a:lnTo>
                <a:pt x="147705" y="1477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07DBB-E255-4FE2-9655-D22FF3BD2D5E}">
      <dsp:nvSpPr>
        <dsp:cNvPr id="0" name=""/>
        <dsp:cNvSpPr/>
      </dsp:nvSpPr>
      <dsp:spPr>
        <a:xfrm>
          <a:off x="1898222" y="1848473"/>
          <a:ext cx="1181644" cy="738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dmdSec</a:t>
          </a:r>
          <a:r>
            <a:rPr lang="de-DE" sz="1100" kern="1200" dirty="0" smtClean="0"/>
            <a:t> (Deskriptive Metadaten)</a:t>
          </a:r>
          <a:endParaRPr lang="de-DE" sz="1100" kern="1200" dirty="0"/>
        </a:p>
      </dsp:txBody>
      <dsp:txXfrm>
        <a:off x="1919853" y="1870104"/>
        <a:ext cx="1138382" cy="695265"/>
      </dsp:txXfrm>
    </dsp:sp>
    <dsp:sp modelId="{8806AD79-9D84-41BE-9890-161FF8002041}">
      <dsp:nvSpPr>
        <dsp:cNvPr id="0" name=""/>
        <dsp:cNvSpPr/>
      </dsp:nvSpPr>
      <dsp:spPr>
        <a:xfrm>
          <a:off x="1750516" y="740681"/>
          <a:ext cx="147705" cy="240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215"/>
              </a:lnTo>
              <a:lnTo>
                <a:pt x="147705" y="24002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11AAF-55F0-42C9-9A2F-C954BB5097A8}">
      <dsp:nvSpPr>
        <dsp:cNvPr id="0" name=""/>
        <dsp:cNvSpPr/>
      </dsp:nvSpPr>
      <dsp:spPr>
        <a:xfrm>
          <a:off x="1898222" y="2771633"/>
          <a:ext cx="1181644" cy="738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admSec</a:t>
          </a:r>
          <a:r>
            <a:rPr lang="de-DE" sz="1100" kern="1200" dirty="0" smtClean="0"/>
            <a:t> (Administrative Metadaten)</a:t>
          </a:r>
          <a:endParaRPr lang="de-DE" sz="1100" kern="1200" dirty="0"/>
        </a:p>
      </dsp:txBody>
      <dsp:txXfrm>
        <a:off x="1919853" y="2793264"/>
        <a:ext cx="1138382" cy="695265"/>
      </dsp:txXfrm>
    </dsp:sp>
    <dsp:sp modelId="{C0987F24-949D-4EFA-9E9C-3635806B0369}">
      <dsp:nvSpPr>
        <dsp:cNvPr id="0" name=""/>
        <dsp:cNvSpPr/>
      </dsp:nvSpPr>
      <dsp:spPr>
        <a:xfrm>
          <a:off x="1750516" y="740681"/>
          <a:ext cx="147705" cy="332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375"/>
              </a:lnTo>
              <a:lnTo>
                <a:pt x="147705" y="3323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DB0DC-6320-4587-A4D7-29783138FA6E}">
      <dsp:nvSpPr>
        <dsp:cNvPr id="0" name=""/>
        <dsp:cNvSpPr/>
      </dsp:nvSpPr>
      <dsp:spPr>
        <a:xfrm>
          <a:off x="1898222" y="3694793"/>
          <a:ext cx="1181644" cy="738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structMap</a:t>
          </a:r>
          <a:r>
            <a:rPr lang="de-DE" sz="1100" kern="1200" dirty="0" smtClean="0"/>
            <a:t> (Strukturelle Anordnung)</a:t>
          </a:r>
          <a:endParaRPr lang="de-DE" sz="1100" kern="1200" dirty="0"/>
        </a:p>
      </dsp:txBody>
      <dsp:txXfrm>
        <a:off x="1919853" y="3716424"/>
        <a:ext cx="1138382" cy="695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fld id="{E6986AEE-D29C-4010-A56D-D3AF1FB419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87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fld id="{61F890E4-F22E-4145-AD93-D7A0E22AE4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095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_logo_mit_claim_c1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55613"/>
            <a:ext cx="23177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rgbClr val="7C8388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0600"/>
          </a:xfrm>
        </p:spPr>
        <p:txBody>
          <a:bodyPr/>
          <a:lstStyle>
            <a:lvl1pPr>
              <a:buNone/>
              <a:defRPr sz="18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8" descr="ict_ps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-ark logo update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4728"/>
            <a:ext cx="971600" cy="4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eu_fp7_logo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>
            <a:fillRect/>
          </a:stretch>
        </p:blipFill>
        <p:spPr bwMode="auto">
          <a:xfrm>
            <a:off x="8532440" y="6449042"/>
            <a:ext cx="611560" cy="4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8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396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296000"/>
            <a:ext cx="8080375" cy="1828800"/>
          </a:xfrm>
        </p:spPr>
        <p:txBody>
          <a:bodyPr/>
          <a:lstStyle>
            <a:lvl1pPr marL="0" indent="0" algn="l">
              <a:buNone/>
              <a:defRPr>
                <a:solidFill>
                  <a:srgbClr val="7C838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701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226" y="1584000"/>
            <a:ext cx="8077200" cy="443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0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3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6977" cy="5502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225" y="1508400"/>
            <a:ext cx="8077200" cy="381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225" y="1965600"/>
            <a:ext cx="8077200" cy="4323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600">
                <a:solidFill>
                  <a:srgbClr val="000A1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6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0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701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584000"/>
            <a:ext cx="3959225" cy="4435200"/>
          </a:xfrm>
        </p:spPr>
        <p:txBody>
          <a:bodyPr/>
          <a:lstStyle>
            <a:lvl1pPr>
              <a:defRPr sz="1600">
                <a:solidFill>
                  <a:srgbClr val="000C2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584000"/>
            <a:ext cx="3962400" cy="4435200"/>
          </a:xfrm>
        </p:spPr>
        <p:txBody>
          <a:bodyPr/>
          <a:lstStyle>
            <a:lvl1pPr>
              <a:defRPr sz="1600">
                <a:solidFill>
                  <a:srgbClr val="000C2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868144" y="6704072"/>
            <a:ext cx="1824037" cy="15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23593-1C55-4858-B7F0-C2C16FBFD308}" type="slidenum">
              <a:rPr lang="de-DE"/>
              <a:pPr/>
              <a:t>‹Nr.›</a:t>
            </a:fld>
            <a:endParaRPr lang="de-DE" sz="140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1619672" y="6669360"/>
            <a:ext cx="1914525" cy="1760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011617-F022-48D4-8877-935A1D1DDCF5}" type="datetime1">
              <a:rPr lang="de-DE"/>
              <a:pPr/>
              <a:t>14.04.2015</a:t>
            </a:fld>
            <a:endParaRPr lang="de-DE" sz="1400"/>
          </a:p>
        </p:txBody>
      </p:sp>
      <p:pic>
        <p:nvPicPr>
          <p:cNvPr id="10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2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6977" cy="5502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225" y="1508400"/>
            <a:ext cx="3967162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225" y="2268000"/>
            <a:ext cx="3967162" cy="4017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400">
                <a:solidFill>
                  <a:srgbClr val="000A1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08400"/>
            <a:ext cx="3962400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3962400" cy="4017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28184" y="6704072"/>
            <a:ext cx="1824037" cy="15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23593-1C55-4858-B7F0-C2C16FBFD308}" type="slidenum">
              <a:rPr lang="de-DE"/>
              <a:pPr/>
              <a:t>‹Nr.›</a:t>
            </a:fld>
            <a:endParaRPr lang="de-DE" sz="140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1619672" y="6669360"/>
            <a:ext cx="1914525" cy="1760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011617-F022-48D4-8877-935A1D1DDCF5}" type="datetime1">
              <a:rPr lang="de-DE"/>
              <a:pPr/>
              <a:t>14.04.2015</a:t>
            </a:fld>
            <a:endParaRPr lang="de-DE" sz="1400"/>
          </a:p>
        </p:txBody>
      </p:sp>
      <p:pic>
        <p:nvPicPr>
          <p:cNvPr id="12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5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0374" cy="702000"/>
          </a:xfrm>
        </p:spPr>
        <p:txBody>
          <a:bodyPr/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84000"/>
            <a:ext cx="5032375" cy="4428000"/>
          </a:xfrm>
        </p:spPr>
        <p:txBody>
          <a:bodyPr/>
          <a:lstStyle>
            <a:lvl1pPr>
              <a:defRPr sz="1800">
                <a:solidFill>
                  <a:srgbClr val="000A10"/>
                </a:solidFill>
              </a:defRPr>
            </a:lvl1pPr>
            <a:lvl2pPr>
              <a:defRPr sz="1600">
                <a:solidFill>
                  <a:srgbClr val="000C2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0225" y="1584000"/>
            <a:ext cx="2935288" cy="4428000"/>
          </a:xfrm>
        </p:spPr>
        <p:txBody>
          <a:bodyPr/>
          <a:lstStyle>
            <a:lvl1pPr marL="0" indent="0">
              <a:buNone/>
              <a:defRPr sz="1400">
                <a:solidFill>
                  <a:srgbClr val="000C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28184" y="6704072"/>
            <a:ext cx="1824037" cy="15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23593-1C55-4858-B7F0-C2C16FBFD308}" type="slidenum">
              <a:rPr lang="de-DE"/>
              <a:pPr/>
              <a:t>‹Nr.›</a:t>
            </a:fld>
            <a:endParaRPr lang="de-DE" sz="140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1619672" y="6669360"/>
            <a:ext cx="1914525" cy="1760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011617-F022-48D4-8877-935A1D1DDCF5}" type="datetime1">
              <a:rPr lang="de-DE"/>
              <a:pPr/>
              <a:t>14.04.2015</a:t>
            </a:fld>
            <a:endParaRPr lang="de-DE" sz="1400"/>
          </a:p>
        </p:txBody>
      </p:sp>
      <p:pic>
        <p:nvPicPr>
          <p:cNvPr id="10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4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0224" y="900000"/>
            <a:ext cx="8074025" cy="508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28184" y="6704072"/>
            <a:ext cx="1824037" cy="15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23593-1C55-4858-B7F0-C2C16FBFD308}" type="slidenum">
              <a:rPr lang="de-DE"/>
              <a:pPr/>
              <a:t>‹Nr.›</a:t>
            </a:fld>
            <a:endParaRPr lang="de-DE" sz="140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1619672" y="6669360"/>
            <a:ext cx="1914525" cy="1760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011617-F022-48D4-8877-935A1D1DDCF5}" type="datetime1">
              <a:rPr lang="de-DE"/>
              <a:pPr/>
              <a:t>14.04.2015</a:t>
            </a:fld>
            <a:endParaRPr lang="de-DE" sz="1400"/>
          </a:p>
        </p:txBody>
      </p:sp>
      <p:pic>
        <p:nvPicPr>
          <p:cNvPr id="8" name="Picture 8" descr="ict_p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3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900113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584325"/>
            <a:ext cx="80772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pic>
        <p:nvPicPr>
          <p:cNvPr id="1030" name="Picture 1031" descr="a_logo_ohne_claim_c1_rg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8600"/>
            <a:ext cx="16208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8" y="427038"/>
            <a:ext cx="822325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10" name="Picture 6" descr="e-ark logo update.t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4728"/>
            <a:ext cx="971600" cy="4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ct_psp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18213"/>
            <a:ext cx="12969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eu_fp7_logo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>
            <a:fillRect/>
          </a:stretch>
        </p:blipFill>
        <p:spPr bwMode="auto">
          <a:xfrm>
            <a:off x="8532440" y="6449042"/>
            <a:ext cx="611560" cy="4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90B1A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Geneva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bnum.bnf.fr/WARC/WARC_ISO_28500_version1_latestdraft.pdf" TargetMode="External"/><Relationship Id="rId2" Type="http://schemas.openxmlformats.org/officeDocument/2006/relationships/hyperlink" Target="http://www.iso.org/iso/catalogue_detail.htm?csnumber=44717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rvard-lts/fits" TargetMode="External"/><Relationship Id="rId7" Type="http://schemas.openxmlformats.org/officeDocument/2006/relationships/hyperlink" Target="http://openpreservation.org/knowledge/blogs/2014/06/24/will-real-lazy-pig-please-scale-quality-assured-large-scale-image-migratio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magemagick.org/" TargetMode="External"/><Relationship Id="rId5" Type="http://schemas.openxmlformats.org/officeDocument/2006/relationships/hyperlink" Target="https://code.google.com/p/openjpeg/" TargetMode="External"/><Relationship Id="rId4" Type="http://schemas.openxmlformats.org/officeDocument/2006/relationships/hyperlink" Target="https://github.com/openplanets/jpylyze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9.3026" TargetMode="External"/><Relationship Id="rId2" Type="http://schemas.openxmlformats.org/officeDocument/2006/relationships/hyperlink" Target="http://britishlibrary.typepad.co.uk/webarchive/2014/10/what-is-still-on-the-web-after-10-years-of-archiving-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otepad.benfinoradin.info/2013/09/12/it-takes-a-village-to-save-a-hard-driv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ommons.wikimedia.org/wiki/File:Floppy_disk_2009_G1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vider/Style/URI.html" TargetMode="External"/><Relationship Id="rId2" Type="http://schemas.openxmlformats.org/officeDocument/2006/relationships/hyperlink" Target="http://purl.oclc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0"/>
          <p:cNvSpPr>
            <a:spLocks noGrp="1"/>
          </p:cNvSpPr>
          <p:nvPr>
            <p:ph type="ctrTitle" sz="quarter"/>
          </p:nvPr>
        </p:nvSpPr>
        <p:spPr>
          <a:xfrm>
            <a:off x="522288" y="1728788"/>
            <a:ext cx="8077200" cy="1089025"/>
          </a:xfrm>
        </p:spPr>
        <p:txBody>
          <a:bodyPr/>
          <a:lstStyle/>
          <a:p>
            <a:r>
              <a:rPr lang="de-DE" sz="3200" dirty="0" smtClean="0">
                <a:solidFill>
                  <a:srgbClr val="790B1A"/>
                </a:solidFill>
              </a:rPr>
              <a:t>Formate, Werkzeuge und Methoden für die langfristige Datensicherung</a:t>
            </a:r>
          </a:p>
        </p:txBody>
      </p:sp>
      <p:sp>
        <p:nvSpPr>
          <p:cNvPr id="11266" name="Untertitel 11"/>
          <p:cNvSpPr>
            <a:spLocks noGrp="1"/>
          </p:cNvSpPr>
          <p:nvPr>
            <p:ph type="subTitle" sz="quarter" idx="1"/>
          </p:nvPr>
        </p:nvSpPr>
        <p:spPr>
          <a:xfrm>
            <a:off x="530225" y="2843213"/>
            <a:ext cx="8074025" cy="1195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err="1" smtClean="0"/>
              <a:t>Linuxwochen</a:t>
            </a:r>
            <a:r>
              <a:rPr lang="de-DE" dirty="0" smtClean="0"/>
              <a:t>, 17.-18. April, Eisenstadt</a:t>
            </a:r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1267" name="Inhaltsplatzhalter 17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1075"/>
          </a:xfrm>
        </p:spPr>
        <p:txBody>
          <a:bodyPr/>
          <a:lstStyle/>
          <a:p>
            <a:r>
              <a:rPr lang="de-DE" dirty="0" smtClean="0"/>
              <a:t>Sven </a:t>
            </a:r>
            <a:r>
              <a:rPr lang="de-DE" dirty="0" err="1" smtClean="0"/>
              <a:t>Schlarb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METS </a:t>
            </a:r>
            <a:r>
              <a:rPr lang="de-DE" dirty="0" err="1" smtClean="0"/>
              <a:t>Metadata</a:t>
            </a:r>
            <a:r>
              <a:rPr lang="de-DE" dirty="0" smtClean="0"/>
              <a:t> Encoding &amp; Transmission Standard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530224" y="1584000"/>
            <a:ext cx="4833864" cy="443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dirty="0" smtClean="0"/>
              <a:t>(</a:t>
            </a:r>
            <a:r>
              <a:rPr lang="en-US" altLang="de-DE" dirty="0" err="1" smtClean="0"/>
              <a:t>Hierarchische</a:t>
            </a:r>
            <a:r>
              <a:rPr lang="en-US" altLang="de-DE" dirty="0" smtClean="0"/>
              <a:t>) </a:t>
            </a:r>
            <a:r>
              <a:rPr lang="en-US" altLang="de-DE" dirty="0" err="1" smtClean="0"/>
              <a:t>Struktur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Digitaler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Objekte</a:t>
            </a:r>
            <a:r>
              <a:rPr lang="en-US" altLang="de-DE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de-DE" dirty="0" err="1" smtClean="0"/>
              <a:t>Identifikation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Namen</a:t>
            </a:r>
            <a:endParaRPr lang="en-US" altLang="de-DE" dirty="0" smtClean="0"/>
          </a:p>
          <a:p>
            <a:pPr lvl="1">
              <a:lnSpc>
                <a:spcPct val="90000"/>
              </a:lnSpc>
            </a:pPr>
            <a:r>
              <a:rPr lang="en-US" altLang="de-DE" dirty="0" err="1" smtClean="0"/>
              <a:t>Speicherort</a:t>
            </a:r>
            <a:endParaRPr lang="en-US" altLang="de-DE" dirty="0" smtClean="0"/>
          </a:p>
          <a:p>
            <a:pPr lvl="1">
              <a:lnSpc>
                <a:spcPct val="90000"/>
              </a:lnSpc>
            </a:pPr>
            <a:r>
              <a:rPr lang="en-US" altLang="de-DE" dirty="0" err="1" smtClean="0"/>
              <a:t>Metadaten</a:t>
            </a:r>
            <a:endParaRPr lang="en-US" altLang="de-DE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de-DE" dirty="0" smtClean="0">
                <a:cs typeface="Times New Roman" pitchFamily="18" charset="0"/>
              </a:rPr>
              <a:t>METS </a:t>
            </a:r>
            <a:r>
              <a:rPr lang="en-US" altLang="de-DE" dirty="0" err="1" smtClean="0">
                <a:cs typeface="Times New Roman" pitchFamily="18" charset="0"/>
              </a:rPr>
              <a:t>ist</a:t>
            </a:r>
            <a:r>
              <a:rPr lang="en-US" altLang="de-DE" dirty="0" smtClean="0">
                <a:cs typeface="Times New Roman" pitchFamily="18" charset="0"/>
              </a:rPr>
              <a:t> </a:t>
            </a:r>
            <a:r>
              <a:rPr lang="en-US" altLang="de-DE" dirty="0" err="1" smtClean="0">
                <a:cs typeface="Times New Roman" pitchFamily="18" charset="0"/>
              </a:rPr>
              <a:t>ein</a:t>
            </a:r>
            <a:r>
              <a:rPr lang="en-US" altLang="de-DE" dirty="0" smtClean="0">
                <a:cs typeface="Times New Roman" pitchFamily="18" charset="0"/>
              </a:rPr>
              <a:t> </a:t>
            </a:r>
            <a:r>
              <a:rPr lang="en-US" altLang="de-DE" dirty="0" err="1" smtClean="0">
                <a:cs typeface="Times New Roman" pitchFamily="18" charset="0"/>
              </a:rPr>
              <a:t>Paketformat</a:t>
            </a:r>
            <a:endParaRPr lang="en-US" altLang="de-DE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de-DE" dirty="0" err="1" smtClean="0">
                <a:cs typeface="Times New Roman" pitchFamily="18" charset="0"/>
              </a:rPr>
              <a:t>Speichereinheit</a:t>
            </a:r>
            <a:r>
              <a:rPr lang="en-US" altLang="de-DE" dirty="0" smtClean="0">
                <a:cs typeface="Times New Roman" pitchFamily="18" charset="0"/>
              </a:rPr>
              <a:t> (e.g. OAIS AIP)</a:t>
            </a:r>
          </a:p>
          <a:p>
            <a:pPr lvl="1">
              <a:lnSpc>
                <a:spcPct val="90000"/>
              </a:lnSpc>
            </a:pPr>
            <a:r>
              <a:rPr lang="en-US" altLang="de-DE" dirty="0" err="1" smtClean="0">
                <a:cs typeface="Times New Roman" pitchFamily="18" charset="0"/>
              </a:rPr>
              <a:t>Übertragunseinheit</a:t>
            </a:r>
            <a:r>
              <a:rPr lang="en-US" altLang="de-DE" dirty="0" smtClean="0">
                <a:cs typeface="Times New Roman" pitchFamily="18" charset="0"/>
              </a:rPr>
              <a:t> (</a:t>
            </a:r>
            <a:r>
              <a:rPr lang="en-US" altLang="de-DE" dirty="0">
                <a:cs typeface="Times New Roman" pitchFamily="18" charset="0"/>
              </a:rPr>
              <a:t>e.g. OAIS SIP or DIP</a:t>
            </a:r>
            <a:r>
              <a:rPr lang="en-US" altLang="de-DE" dirty="0" smtClean="0">
                <a:cs typeface="Times New Roman" pitchFamily="18" charset="0"/>
              </a:rPr>
              <a:t>)</a:t>
            </a:r>
            <a:endParaRPr lang="en-US" altLang="de-DE" dirty="0">
              <a:cs typeface="Times New Roman" pitchFamily="18" charset="0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3369901"/>
              </p:ext>
            </p:extLst>
          </p:nvPr>
        </p:nvGraphicFramePr>
        <p:xfrm>
          <a:off x="4461322" y="1484784"/>
          <a:ext cx="4682678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WARC </a:t>
            </a:r>
            <a:r>
              <a:rPr lang="en-US" dirty="0"/>
              <a:t>= </a:t>
            </a:r>
            <a:r>
              <a:rPr lang="en-US" dirty="0" smtClean="0"/>
              <a:t>Web </a:t>
            </a:r>
            <a:r>
              <a:rPr lang="en-US" dirty="0" err="1" smtClean="0"/>
              <a:t>ARChive</a:t>
            </a:r>
            <a:r>
              <a:rPr lang="en-US" dirty="0" smtClean="0"/>
              <a:t> </a:t>
            </a:r>
            <a:r>
              <a:rPr lang="en-US" dirty="0"/>
              <a:t>file format</a:t>
            </a:r>
            <a:br>
              <a:rPr lang="en-US" dirty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Nachfolgeformat</a:t>
            </a:r>
            <a:r>
              <a:rPr lang="en-US" dirty="0" smtClean="0"/>
              <a:t> des ARC-Formats (Internet Archive) </a:t>
            </a:r>
          </a:p>
          <a:p>
            <a:r>
              <a:rPr lang="en-US" dirty="0" err="1" smtClean="0"/>
              <a:t>Sequenz</a:t>
            </a:r>
            <a:r>
              <a:rPr lang="en-US" dirty="0" smtClean="0"/>
              <a:t> von </a:t>
            </a:r>
            <a:r>
              <a:rPr lang="en-US" dirty="0" err="1" smtClean="0"/>
              <a:t>Inhaltsblöcken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Text-Header</a:t>
            </a:r>
          </a:p>
          <a:p>
            <a:r>
              <a:rPr lang="en-US" dirty="0" smtClean="0"/>
              <a:t>ISO-Standard</a:t>
            </a:r>
            <a:r>
              <a:rPr lang="en-US" dirty="0"/>
              <a:t>. </a:t>
            </a:r>
            <a:r>
              <a:rPr lang="en-US" dirty="0" err="1" smtClean="0"/>
              <a:t>Offizielle</a:t>
            </a:r>
            <a:r>
              <a:rPr lang="en-US" dirty="0" smtClean="0"/>
              <a:t> </a:t>
            </a:r>
            <a:r>
              <a:rPr lang="en-US" dirty="0" err="1" smtClean="0"/>
              <a:t>Spezifikation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ISO 28500:2009</a:t>
            </a:r>
            <a:r>
              <a:rPr lang="en-US" dirty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frei</a:t>
            </a:r>
            <a:r>
              <a:rPr lang="en-US" dirty="0" smtClean="0"/>
              <a:t> </a:t>
            </a:r>
            <a:r>
              <a:rPr lang="en-US" dirty="0" err="1" smtClean="0"/>
              <a:t>verfügbar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finale Version</a:t>
            </a:r>
            <a:r>
              <a:rPr lang="en-US" dirty="0" smtClean="0"/>
              <a:t> , die </a:t>
            </a:r>
            <a:r>
              <a:rPr lang="en-US" dirty="0" err="1" smtClean="0"/>
              <a:t>frei</a:t>
            </a:r>
            <a:r>
              <a:rPr lang="en-US" dirty="0" smtClean="0"/>
              <a:t> </a:t>
            </a:r>
            <a:r>
              <a:rPr lang="en-US" dirty="0" err="1" smtClean="0"/>
              <a:t>zugänglich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/>
              <a:t>. Linux: </a:t>
            </a:r>
            <a:endParaRPr lang="en-US" dirty="0" smtClean="0"/>
          </a:p>
          <a:p>
            <a:r>
              <a:rPr lang="en-US" dirty="0" err="1" smtClean="0"/>
              <a:t>Akzeptiert</a:t>
            </a:r>
            <a:r>
              <a:rPr lang="en-US" dirty="0" smtClean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wget</a:t>
            </a:r>
            <a:r>
              <a:rPr lang="en-US" dirty="0"/>
              <a:t> codebase</a:t>
            </a:r>
            <a:r>
              <a:rPr lang="en-US" dirty="0" smtClean="0"/>
              <a:t>, </a:t>
            </a:r>
            <a:r>
              <a:rPr lang="en-US" dirty="0" err="1" smtClean="0"/>
              <a:t>seit</a:t>
            </a:r>
            <a:r>
              <a:rPr lang="en-US" dirty="0" smtClean="0"/>
              <a:t> Version 1.14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unterstützt</a:t>
            </a:r>
            <a:r>
              <a:rPr lang="en-US" dirty="0" smtClean="0"/>
              <a:t>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8B23593-1C55-4858-B7F0-C2C16FBFD308}" type="slidenum">
              <a:rPr lang="de-DE" smtClean="0"/>
              <a:pPr/>
              <a:t>11</a:t>
            </a:fld>
            <a:endParaRPr lang="de-DE" sz="140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fld id="{18011617-F022-48D4-8877-935A1D1DDCF5}" type="datetime1">
              <a:rPr lang="de-DE" smtClean="0"/>
              <a:pPr/>
              <a:t>14.04.2015</a:t>
            </a:fld>
            <a:endParaRPr lang="de-DE" sz="140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144100"/>
            <a:ext cx="3962400" cy="288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60440" cy="3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8"/>
          <p:cNvSpPr>
            <a:spLocks noGrp="1"/>
          </p:cNvSpPr>
          <p:nvPr>
            <p:ph type="title"/>
          </p:nvPr>
        </p:nvSpPr>
        <p:spPr>
          <a:xfrm>
            <a:off x="530225" y="900113"/>
            <a:ext cx="8086725" cy="550862"/>
          </a:xfrm>
        </p:spPr>
        <p:txBody>
          <a:bodyPr/>
          <a:lstStyle/>
          <a:p>
            <a:r>
              <a:rPr lang="de-DE" dirty="0"/>
              <a:t>Stetiges Wachstum des „Digitalen Universums“</a:t>
            </a:r>
          </a:p>
        </p:txBody>
      </p:sp>
      <p:sp>
        <p:nvSpPr>
          <p:cNvPr id="16386" name="Textplatzhalter 9"/>
          <p:cNvSpPr>
            <a:spLocks noGrp="1"/>
          </p:cNvSpPr>
          <p:nvPr>
            <p:ph type="body" idx="1"/>
          </p:nvPr>
        </p:nvSpPr>
        <p:spPr>
          <a:xfrm>
            <a:off x="530225" y="1340768"/>
            <a:ext cx="80772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dirty="0" smtClean="0"/>
              <a:t>Datenmenge als Herausforderung für die Datenarchivierung</a:t>
            </a:r>
            <a:endParaRPr lang="de-DE" dirty="0"/>
          </a:p>
        </p:txBody>
      </p:sp>
      <p:sp>
        <p:nvSpPr>
          <p:cNvPr id="16387" name="Inhaltsplatzhalter 10"/>
          <p:cNvSpPr>
            <a:spLocks noGrp="1"/>
          </p:cNvSpPr>
          <p:nvPr>
            <p:ph sz="half" idx="2"/>
          </p:nvPr>
        </p:nvSpPr>
        <p:spPr>
          <a:xfrm>
            <a:off x="530225" y="1965325"/>
            <a:ext cx="8077200" cy="432435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Einzelentscheidungen </a:t>
            </a:r>
            <a:r>
              <a:rPr lang="de-DE" dirty="0"/>
              <a:t>aufgrund der Datenmenge oft nicht möglich:</a:t>
            </a:r>
          </a:p>
          <a:p>
            <a:pPr lvl="1"/>
            <a:r>
              <a:rPr lang="de-DE" dirty="0"/>
              <a:t>Was muss aufbewahrt werden, was kann gelöscht werden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„Sicherheitshalber alles speichern“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 Große Datenmengen, Varianz der Datenformate, </a:t>
            </a:r>
            <a:endParaRPr lang="de-DE" dirty="0"/>
          </a:p>
          <a:p>
            <a:pPr lvl="1"/>
            <a:r>
              <a:rPr lang="de-DE" dirty="0"/>
              <a:t>Können </a:t>
            </a:r>
            <a:r>
              <a:rPr lang="de-DE" dirty="0" smtClean="0"/>
              <a:t>die archivierten </a:t>
            </a:r>
            <a:r>
              <a:rPr lang="de-DE" dirty="0"/>
              <a:t>Daten korrekt wiedergegeben werden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Unmöglich hunderte Millionen von Dateien einzeln zu Bewerten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automatisierte Verfahren erforderlich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1865000" y="2708920"/>
            <a:ext cx="432048" cy="432048"/>
          </a:xfrm>
          <a:prstGeom prst="ellipse">
            <a:avLst/>
          </a:prstGeom>
          <a:solidFill>
            <a:srgbClr val="7C83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5696" y="280183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2015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036288" y="1741160"/>
            <a:ext cx="2479928" cy="2479928"/>
          </a:xfrm>
          <a:prstGeom prst="ellipse">
            <a:avLst/>
          </a:prstGeom>
          <a:solidFill>
            <a:srgbClr val="7C83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55324" y="2453987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chemeClr val="bg1">
                    <a:lumMod val="95000"/>
                  </a:schemeClr>
                </a:solidFill>
              </a:rPr>
              <a:t>2020</a:t>
            </a:r>
            <a:endParaRPr lang="de-DE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2452112" y="2780927"/>
            <a:ext cx="1512168" cy="288032"/>
          </a:xfrm>
          <a:prstGeom prst="rightArrow">
            <a:avLst/>
          </a:prstGeom>
          <a:solidFill>
            <a:srgbClr val="7C83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 smtClean="0">
                <a:latin typeface="Arial" charset="0"/>
                <a:cs typeface="Arial" charset="0"/>
              </a:rPr>
              <a:t>Entwicklungscluster</a:t>
            </a:r>
            <a:r>
              <a:rPr lang="en-US" altLang="de-DE" dirty="0" smtClean="0">
                <a:latin typeface="Arial" charset="0"/>
                <a:cs typeface="Arial" charset="0"/>
              </a:rPr>
              <a:t> am AIT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226" y="1584000"/>
            <a:ext cx="7687589" cy="42212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/>
              <a:t>Software</a:t>
            </a:r>
          </a:p>
          <a:p>
            <a:pPr lvl="1"/>
            <a:r>
              <a:rPr lang="en-US" altLang="de-DE" sz="2000" dirty="0"/>
              <a:t>IA’s </a:t>
            </a:r>
            <a:r>
              <a:rPr lang="en-US" altLang="de-DE" sz="2000" dirty="0" err="1"/>
              <a:t>Heritrix</a:t>
            </a:r>
            <a:r>
              <a:rPr lang="en-US" altLang="de-DE" sz="2000" dirty="0"/>
              <a:t> v. 3.2.0 web crawler, </a:t>
            </a:r>
            <a:r>
              <a:rPr lang="en-US" altLang="de-DE" sz="2000" dirty="0" smtClean="0"/>
              <a:t>WARC</a:t>
            </a:r>
            <a:endParaRPr lang="en-US" altLang="de-DE" sz="2000" dirty="0"/>
          </a:p>
          <a:p>
            <a:pPr lvl="1"/>
            <a:r>
              <a:rPr lang="en-US" altLang="de-DE" sz="2000" dirty="0"/>
              <a:t>Apache Hadoop v. 2.0.0, CDH </a:t>
            </a:r>
            <a:r>
              <a:rPr lang="en-US" altLang="de-DE" sz="2000" dirty="0" smtClean="0"/>
              <a:t>4.2.0</a:t>
            </a:r>
            <a:endParaRPr lang="en-US" altLang="de-DE" sz="2000" dirty="0"/>
          </a:p>
          <a:p>
            <a:pPr lvl="1"/>
            <a:r>
              <a:rPr lang="en-US" altLang="de-DE" sz="2000" dirty="0"/>
              <a:t>Lily repository v. </a:t>
            </a:r>
            <a:r>
              <a:rPr lang="en-US" altLang="de-DE" sz="2000" dirty="0" smtClean="0"/>
              <a:t>2.4</a:t>
            </a:r>
            <a:endParaRPr lang="en-US" altLang="de-DE" sz="2000" dirty="0"/>
          </a:p>
          <a:p>
            <a:pPr lvl="1"/>
            <a:r>
              <a:rPr lang="en-US" altLang="de-DE" sz="2000" dirty="0"/>
              <a:t>Apache </a:t>
            </a:r>
            <a:r>
              <a:rPr lang="en-US" altLang="de-DE" sz="2000" dirty="0" err="1"/>
              <a:t>SolR</a:t>
            </a:r>
            <a:r>
              <a:rPr lang="en-US" altLang="de-DE" sz="2000" dirty="0"/>
              <a:t> v. </a:t>
            </a:r>
            <a:r>
              <a:rPr lang="en-US" altLang="de-DE" sz="2000" dirty="0" smtClean="0"/>
              <a:t>4.0</a:t>
            </a:r>
            <a:endParaRPr lang="en-US" altLang="de-DE" sz="2000" dirty="0"/>
          </a:p>
          <a:p>
            <a:pPr>
              <a:lnSpc>
                <a:spcPct val="80000"/>
              </a:lnSpc>
            </a:pPr>
            <a:r>
              <a:rPr lang="en-US" altLang="de-DE" sz="2400" dirty="0"/>
              <a:t>Hardware</a:t>
            </a:r>
          </a:p>
          <a:p>
            <a:pPr lvl="1">
              <a:lnSpc>
                <a:spcPct val="90000"/>
              </a:lnSpc>
            </a:pPr>
            <a:r>
              <a:rPr lang="en-US" altLang="de-DE" sz="2000" dirty="0" smtClean="0"/>
              <a:t>Cluster</a:t>
            </a:r>
            <a:r>
              <a:rPr lang="en-US" altLang="de-DE" sz="2000" dirty="0"/>
              <a:t>: 1 </a:t>
            </a:r>
            <a:r>
              <a:rPr lang="en-US" altLang="de-DE" sz="2000" dirty="0" smtClean="0"/>
              <a:t>Master und 7 Slave </a:t>
            </a:r>
            <a:r>
              <a:rPr lang="en-US" altLang="de-DE" sz="2000" dirty="0" err="1" smtClean="0"/>
              <a:t>Knoten</a:t>
            </a:r>
            <a:endParaRPr lang="en-US" altLang="de-DE" sz="2000" dirty="0"/>
          </a:p>
          <a:p>
            <a:pPr lvl="1">
              <a:lnSpc>
                <a:spcPct val="90000"/>
              </a:lnSpc>
            </a:pPr>
            <a:r>
              <a:rPr lang="en-US" altLang="de-DE" sz="2000" dirty="0"/>
              <a:t>6-core Intel Xeon CPU, 16GB RAM, 4x 4TB SATA </a:t>
            </a:r>
            <a:r>
              <a:rPr lang="en-US" altLang="de-DE" sz="2000" dirty="0" smtClean="0"/>
              <a:t>per </a:t>
            </a:r>
            <a:r>
              <a:rPr lang="en-US" altLang="de-DE" sz="2000" dirty="0"/>
              <a:t>node</a:t>
            </a:r>
          </a:p>
          <a:p>
            <a:pPr lvl="1">
              <a:lnSpc>
                <a:spcPct val="90000"/>
              </a:lnSpc>
            </a:pPr>
            <a:r>
              <a:rPr lang="en-US" altLang="de-DE" sz="2000" dirty="0" err="1" smtClean="0"/>
              <a:t>Preis</a:t>
            </a:r>
            <a:r>
              <a:rPr lang="en-US" altLang="de-DE" sz="2000" dirty="0" smtClean="0"/>
              <a:t> pro </a:t>
            </a:r>
            <a:r>
              <a:rPr lang="en-US" altLang="de-DE" sz="2000" dirty="0" err="1" smtClean="0"/>
              <a:t>Knoten</a:t>
            </a:r>
            <a:r>
              <a:rPr lang="en-US" altLang="de-DE" sz="2000" dirty="0" smtClean="0"/>
              <a:t> &lt; </a:t>
            </a:r>
            <a:r>
              <a:rPr lang="en-US" altLang="de-DE" sz="2000" dirty="0"/>
              <a:t>4000 Euro</a:t>
            </a:r>
          </a:p>
          <a:p>
            <a:pPr>
              <a:lnSpc>
                <a:spcPct val="90000"/>
              </a:lnSpc>
            </a:pPr>
            <a:r>
              <a:rPr lang="en-US" altLang="de-DE" sz="2400" dirty="0" err="1" smtClean="0"/>
              <a:t>Verteiltes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Dateisystem</a:t>
            </a:r>
            <a:endParaRPr lang="en-US" altLang="de-DE" sz="2400" dirty="0"/>
          </a:p>
          <a:p>
            <a:pPr lvl="1">
              <a:lnSpc>
                <a:spcPct val="90000"/>
              </a:lnSpc>
            </a:pPr>
            <a:r>
              <a:rPr lang="en-US" altLang="de-DE" sz="2000" dirty="0" err="1" smtClean="0"/>
              <a:t>Skalierbar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verteilt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wahlfreier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Zugriff</a:t>
            </a:r>
            <a:r>
              <a:rPr lang="en-US" altLang="de-DE" sz="2000" dirty="0" smtClean="0"/>
              <a:t> auf </a:t>
            </a:r>
            <a:r>
              <a:rPr lang="en-US" altLang="de-DE" sz="2000" dirty="0" err="1" smtClean="0"/>
              <a:t>Daten</a:t>
            </a:r>
            <a:endParaRPr lang="en-US" altLang="de-DE" sz="2000" dirty="0"/>
          </a:p>
          <a:p>
            <a:pPr lvl="1">
              <a:lnSpc>
                <a:spcPct val="90000"/>
              </a:lnSpc>
            </a:pPr>
            <a:r>
              <a:rPr lang="en-US" altLang="de-DE" sz="2000" dirty="0" err="1" smtClean="0"/>
              <a:t>Daten-Replikationsfaktor</a:t>
            </a:r>
            <a:r>
              <a:rPr lang="en-US" altLang="de-DE" sz="2000" dirty="0" smtClean="0"/>
              <a:t> </a:t>
            </a:r>
            <a:r>
              <a:rPr lang="en-US" altLang="de-DE" sz="2000" dirty="0"/>
              <a:t>= </a:t>
            </a:r>
            <a:r>
              <a:rPr lang="en-US" altLang="de-DE" sz="2000" dirty="0" smtClean="0"/>
              <a:t>3</a:t>
            </a:r>
            <a:endParaRPr lang="en-US" altLang="de-DE" sz="2000" dirty="0"/>
          </a:p>
          <a:p>
            <a:pPr lvl="1">
              <a:lnSpc>
                <a:spcPct val="90000"/>
              </a:lnSpc>
            </a:pPr>
            <a:r>
              <a:rPr lang="en-US" altLang="de-DE" sz="2000" dirty="0"/>
              <a:t>HDFS </a:t>
            </a:r>
            <a:r>
              <a:rPr lang="en-US" altLang="de-DE" sz="2000" dirty="0" err="1" smtClean="0"/>
              <a:t>Kapazität</a:t>
            </a:r>
            <a:r>
              <a:rPr lang="en-US" altLang="de-DE" sz="2000" dirty="0" smtClean="0"/>
              <a:t> 32 </a:t>
            </a:r>
            <a:r>
              <a:rPr lang="en-US" altLang="de-DE" sz="2000" dirty="0"/>
              <a:t>– 112 TB (~ 40 TB replicated)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1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OpenSource</a:t>
            </a:r>
            <a:r>
              <a:rPr lang="de-DE" dirty="0" smtClean="0"/>
              <a:t> essentiell für die Langzeitarchivierung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8866"/>
          <a:stretch/>
        </p:blipFill>
        <p:spPr>
          <a:xfrm>
            <a:off x="755576" y="1647276"/>
            <a:ext cx="3312368" cy="4594065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1850" y="1730104"/>
            <a:ext cx="3962400" cy="4435200"/>
          </a:xfrm>
        </p:spPr>
        <p:txBody>
          <a:bodyPr/>
          <a:lstStyle/>
          <a:p>
            <a:r>
              <a:rPr lang="de-DE" dirty="0">
                <a:hlinkClick r:id="rId3"/>
              </a:rPr>
              <a:t>FITS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>
                <a:hlinkClick r:id="rId4"/>
              </a:rPr>
              <a:t>Jpylyzer</a:t>
            </a:r>
            <a:r>
              <a:rPr lang="de-DE" dirty="0" smtClean="0"/>
              <a:t> </a:t>
            </a:r>
          </a:p>
          <a:p>
            <a:r>
              <a:rPr lang="de-DE" dirty="0" err="1">
                <a:hlinkClick r:id="rId5"/>
              </a:rPr>
              <a:t>OpenJPEG</a:t>
            </a:r>
            <a:r>
              <a:rPr lang="de-DE" dirty="0">
                <a:hlinkClick r:id="rId5"/>
              </a:rPr>
              <a:t> 2.0</a:t>
            </a:r>
            <a:r>
              <a:rPr lang="de-DE" dirty="0" smtClean="0"/>
              <a:t>.</a:t>
            </a:r>
          </a:p>
          <a:p>
            <a:r>
              <a:rPr lang="de-DE" dirty="0" err="1" smtClean="0">
                <a:hlinkClick r:id="rId4"/>
              </a:rPr>
              <a:t>Jpylyzer</a:t>
            </a:r>
            <a:endParaRPr lang="de-DE" dirty="0" smtClean="0"/>
          </a:p>
          <a:p>
            <a:r>
              <a:rPr lang="de-DE" dirty="0" err="1">
                <a:hlinkClick r:id="rId6"/>
              </a:rPr>
              <a:t>ImageMagick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fr-FR" dirty="0"/>
              <a:t>Quelle: </a:t>
            </a:r>
            <a:r>
              <a:rPr lang="fr-FR" dirty="0" err="1">
                <a:hlinkClick r:id="rId7"/>
              </a:rPr>
              <a:t>Quality</a:t>
            </a:r>
            <a:r>
              <a:rPr lang="fr-FR" dirty="0">
                <a:hlinkClick r:id="rId7"/>
              </a:rPr>
              <a:t> </a:t>
            </a:r>
            <a:r>
              <a:rPr lang="fr-FR" dirty="0" err="1">
                <a:hlinkClick r:id="rId7"/>
              </a:rPr>
              <a:t>assured</a:t>
            </a:r>
            <a:r>
              <a:rPr lang="fr-FR" dirty="0">
                <a:hlinkClick r:id="rId7"/>
              </a:rPr>
              <a:t> large </a:t>
            </a:r>
            <a:r>
              <a:rPr lang="fr-FR" dirty="0" err="1">
                <a:hlinkClick r:id="rId7"/>
              </a:rPr>
              <a:t>scale</a:t>
            </a:r>
            <a:r>
              <a:rPr lang="fr-FR" dirty="0">
                <a:hlinkClick r:id="rId7"/>
              </a:rPr>
              <a:t> image migration</a:t>
            </a:r>
            <a:endParaRPr lang="fr-FR" dirty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1281214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dirty="0" smtClean="0"/>
              <a:t>Beispiel: Implementierung eines Workflows für die Bild-Datenmigration unter Linux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564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Linux-Distributionen stellen reichhaltige und unverzichtbare Werkzeugkästen für die langfristige </a:t>
            </a:r>
            <a:r>
              <a:rPr lang="de-DE" dirty="0"/>
              <a:t>Datensicherung </a:t>
            </a:r>
            <a:r>
              <a:rPr lang="de-DE" dirty="0" smtClean="0"/>
              <a:t>bereit</a:t>
            </a:r>
          </a:p>
          <a:p>
            <a:r>
              <a:rPr lang="de-DE" dirty="0" smtClean="0"/>
              <a:t>Die Verfügbarkeit von frei verfügbaren Werkzeugen trägt erheblich zur Etablierung von Standards bei</a:t>
            </a:r>
          </a:p>
          <a:p>
            <a:r>
              <a:rPr lang="de-DE" dirty="0" smtClean="0"/>
              <a:t>Neue Software, die Standards und Dateiformate unterstützt, in offiziellen Software-</a:t>
            </a:r>
            <a:r>
              <a:rPr lang="de-DE" dirty="0" err="1" smtClean="0"/>
              <a:t>Repositories</a:t>
            </a:r>
            <a:r>
              <a:rPr lang="de-DE" dirty="0" smtClean="0"/>
              <a:t> </a:t>
            </a:r>
            <a:r>
              <a:rPr lang="de-DE" dirty="0"/>
              <a:t>verfügbar </a:t>
            </a:r>
            <a:r>
              <a:rPr lang="de-DE" dirty="0" smtClean="0"/>
              <a:t>machen!</a:t>
            </a:r>
            <a:br>
              <a:rPr lang="de-DE" dirty="0" smtClean="0"/>
            </a:br>
            <a:r>
              <a:rPr lang="de-DE" dirty="0" smtClean="0"/>
              <a:t>(Software sofort einsatzbereit, z.B. „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apt-get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e-DE" dirty="0" smtClean="0"/>
              <a:t>“)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319963" y="6704013"/>
            <a:ext cx="1824037" cy="153987"/>
          </a:xfrm>
          <a:prstGeom prst="rect">
            <a:avLst/>
          </a:prstGeom>
        </p:spPr>
        <p:txBody>
          <a:bodyPr/>
          <a:lstStyle/>
          <a:p>
            <a:fld id="{98B23593-1C55-4858-B7F0-C2C16FBFD308}" type="slidenum">
              <a:rPr lang="de-DE" smtClean="0"/>
              <a:pPr/>
              <a:t>15</a:t>
            </a:fld>
            <a:endParaRPr lang="de-DE" sz="140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0" y="6669088"/>
            <a:ext cx="1914525" cy="176212"/>
          </a:xfrm>
          <a:prstGeom prst="rect">
            <a:avLst/>
          </a:prstGeom>
        </p:spPr>
        <p:txBody>
          <a:bodyPr/>
          <a:lstStyle/>
          <a:p>
            <a:fld id="{18011617-F022-48D4-8877-935A1D1DDCF5}" type="datetime1">
              <a:rPr lang="de-DE" smtClean="0"/>
              <a:pPr/>
              <a:t>14.04.2015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4563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ctrTitle" sz="quarter"/>
          </p:nvPr>
        </p:nvSpPr>
        <p:spPr>
          <a:xfrm>
            <a:off x="522288" y="1728788"/>
            <a:ext cx="8077200" cy="1089025"/>
          </a:xfrm>
        </p:spPr>
        <p:txBody>
          <a:bodyPr/>
          <a:lstStyle/>
          <a:p>
            <a:r>
              <a:rPr lang="de-DE" dirty="0" smtClean="0">
                <a:solidFill>
                  <a:srgbClr val="790B1A"/>
                </a:solidFill>
              </a:rPr>
              <a:t>AIT Austrian Institute </a:t>
            </a:r>
            <a:r>
              <a:rPr lang="de-DE" smtClean="0">
                <a:solidFill>
                  <a:srgbClr val="790B1A"/>
                </a:solidFill>
              </a:rPr>
              <a:t>of Technology</a:t>
            </a:r>
            <a:endParaRPr lang="de-DE" dirty="0" smtClean="0">
              <a:solidFill>
                <a:srgbClr val="790B1A"/>
              </a:solidFill>
            </a:endParaRPr>
          </a:p>
        </p:txBody>
      </p:sp>
      <p:sp>
        <p:nvSpPr>
          <p:cNvPr id="23554" name="Untertitel 2"/>
          <p:cNvSpPr>
            <a:spLocks noGrp="1"/>
          </p:cNvSpPr>
          <p:nvPr>
            <p:ph type="subTitle" sz="quarter" idx="1"/>
          </p:nvPr>
        </p:nvSpPr>
        <p:spPr>
          <a:xfrm>
            <a:off x="530225" y="2843213"/>
            <a:ext cx="8074025" cy="1195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ingenious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23555" name="Inhaltsplatzhalter 5"/>
          <p:cNvSpPr>
            <a:spLocks noGrp="1"/>
          </p:cNvSpPr>
          <p:nvPr>
            <p:ph sz="half" idx="2"/>
          </p:nvPr>
        </p:nvSpPr>
        <p:spPr>
          <a:xfrm>
            <a:off x="530225" y="3356992"/>
            <a:ext cx="8077200" cy="2592288"/>
          </a:xfrm>
        </p:spPr>
        <p:txBody>
          <a:bodyPr/>
          <a:lstStyle/>
          <a:p>
            <a:r>
              <a:rPr lang="de-DE" dirty="0" smtClean="0"/>
              <a:t>Sven </a:t>
            </a:r>
            <a:r>
              <a:rPr lang="de-DE" dirty="0" err="1" smtClean="0"/>
              <a:t>Schlarb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AIT </a:t>
            </a:r>
            <a:r>
              <a:rPr lang="de-DE" dirty="0"/>
              <a:t>Austrian Institute </a:t>
            </a:r>
            <a:r>
              <a:rPr lang="de-DE" dirty="0" err="1"/>
              <a:t>of</a:t>
            </a:r>
            <a:r>
              <a:rPr lang="de-DE" dirty="0"/>
              <a:t> Technology GmbH</a:t>
            </a:r>
          </a:p>
          <a:p>
            <a:r>
              <a:rPr lang="de-DE" dirty="0"/>
              <a:t>Donau-City-Straße 1  |  1220 Vienna  |  Austria</a:t>
            </a:r>
          </a:p>
          <a:p>
            <a:r>
              <a:rPr lang="de-DE" dirty="0"/>
              <a:t>M +43 664 8251379  </a:t>
            </a:r>
          </a:p>
          <a:p>
            <a:r>
              <a:rPr lang="de-DE" dirty="0"/>
              <a:t>sven.schlarb@ait.ac.at  |  http://www.ait.ac.at</a:t>
            </a:r>
          </a:p>
          <a:p>
            <a:r>
              <a:rPr lang="de-DE" dirty="0"/>
              <a:t> 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8"/>
          <p:cNvSpPr>
            <a:spLocks noGrp="1"/>
          </p:cNvSpPr>
          <p:nvPr>
            <p:ph type="title"/>
          </p:nvPr>
        </p:nvSpPr>
        <p:spPr>
          <a:xfrm>
            <a:off x="530225" y="900113"/>
            <a:ext cx="8086725" cy="550862"/>
          </a:xfrm>
        </p:spPr>
        <p:txBody>
          <a:bodyPr/>
          <a:lstStyle/>
          <a:p>
            <a:r>
              <a:rPr lang="de-DE" b="1" u="sng" dirty="0" err="1" smtClean="0"/>
              <a:t>Lang!</a:t>
            </a:r>
            <a:r>
              <a:rPr lang="de-DE" dirty="0" err="1" smtClean="0"/>
              <a:t>zeitarchivierung</a:t>
            </a:r>
            <a:endParaRPr lang="de-DE" dirty="0" smtClean="0">
              <a:solidFill>
                <a:srgbClr val="790B1A"/>
              </a:solidFill>
            </a:endParaRPr>
          </a:p>
        </p:txBody>
      </p:sp>
      <p:sp>
        <p:nvSpPr>
          <p:cNvPr id="16386" name="Textplatzhalter 9"/>
          <p:cNvSpPr>
            <a:spLocks noGrp="1"/>
          </p:cNvSpPr>
          <p:nvPr>
            <p:ph type="body" idx="1"/>
          </p:nvPr>
        </p:nvSpPr>
        <p:spPr>
          <a:xfrm>
            <a:off x="530224" y="1508125"/>
            <a:ext cx="8362255" cy="381000"/>
          </a:xfrm>
        </p:spPr>
        <p:txBody>
          <a:bodyPr/>
          <a:lstStyle/>
          <a:p>
            <a:r>
              <a:rPr lang="de-DE" dirty="0"/>
              <a:t>Beispiel: Datenbank zur Klassifikation urgeschichtlicher Steinwerkzeuge</a:t>
            </a:r>
          </a:p>
        </p:txBody>
      </p:sp>
      <p:sp>
        <p:nvSpPr>
          <p:cNvPr id="16387" name="Inhaltsplatzhalter 10"/>
          <p:cNvSpPr>
            <a:spLocks noGrp="1"/>
          </p:cNvSpPr>
          <p:nvPr>
            <p:ph sz="half" idx="2"/>
          </p:nvPr>
        </p:nvSpPr>
        <p:spPr>
          <a:xfrm>
            <a:off x="530225" y="1965325"/>
            <a:ext cx="8077200" cy="4324350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7" y="2204864"/>
            <a:ext cx="2971486" cy="342785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84295" y="2242111"/>
            <a:ext cx="42484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ASCII-Tabelle!</a:t>
            </a:r>
          </a:p>
          <a:p>
            <a:pPr algn="l"/>
            <a:r>
              <a:rPr lang="de-DE" dirty="0" smtClean="0"/>
              <a:t>0	1	1	0	1</a:t>
            </a:r>
          </a:p>
          <a:p>
            <a:pPr marL="228600" indent="-228600" algn="l">
              <a:buAutoNum type="arabicPlain"/>
            </a:pPr>
            <a:r>
              <a:rPr lang="de-DE" dirty="0" smtClean="0"/>
              <a:t>	0	1	1	1</a:t>
            </a:r>
          </a:p>
          <a:p>
            <a:pPr algn="l"/>
            <a:r>
              <a:rPr lang="de-DE" dirty="0" smtClean="0"/>
              <a:t>1	1	1	0	0</a:t>
            </a:r>
          </a:p>
          <a:p>
            <a:pPr algn="l"/>
            <a:r>
              <a:rPr lang="de-DE" dirty="0" smtClean="0"/>
              <a:t>1	1	1	0	1</a:t>
            </a:r>
          </a:p>
          <a:p>
            <a:pPr algn="l"/>
            <a:r>
              <a:rPr lang="de-DE" dirty="0" smtClean="0"/>
              <a:t>1	1	1	1	0</a:t>
            </a:r>
          </a:p>
          <a:p>
            <a:pPr algn="l"/>
            <a:r>
              <a:rPr lang="de-DE" dirty="0" smtClean="0"/>
              <a:t>1	1	1	1	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631168"/>
            <a:ext cx="3204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Quelle: Andreas Zimmermann: </a:t>
            </a:r>
            <a:r>
              <a:rPr lang="de-DE" sz="800" dirty="0"/>
              <a:t>Das Steinmaterial des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bandkeramischen </a:t>
            </a:r>
            <a:r>
              <a:rPr lang="de-DE" sz="800" dirty="0"/>
              <a:t>Siedlungsplatzes Langweiler </a:t>
            </a:r>
            <a:r>
              <a:rPr lang="de-DE" sz="800" dirty="0" smtClean="0"/>
              <a:t>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457675" y="3974718"/>
            <a:ext cx="318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Warum keine Datenbank? </a:t>
            </a:r>
            <a:endParaRPr lang="de-DE" sz="1600" dirty="0"/>
          </a:p>
        </p:txBody>
      </p:sp>
      <p:sp>
        <p:nvSpPr>
          <p:cNvPr id="6" name="Flussdiagramm: Magnetplattenspeicher 5"/>
          <p:cNvSpPr/>
          <p:nvPr/>
        </p:nvSpPr>
        <p:spPr bwMode="auto">
          <a:xfrm>
            <a:off x="5156403" y="4437112"/>
            <a:ext cx="2304256" cy="1274431"/>
          </a:xfrm>
          <a:prstGeom prst="flowChartMagneticDisk">
            <a:avLst/>
          </a:prstGeom>
          <a:solidFill>
            <a:srgbClr val="7C8388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MySQL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err="1" smtClean="0">
                <a:solidFill>
                  <a:schemeClr val="bg1"/>
                </a:solidFill>
              </a:rPr>
              <a:t>PostgreSQL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err="1" smtClean="0">
                <a:solidFill>
                  <a:schemeClr val="bg1"/>
                </a:solidFill>
              </a:rPr>
              <a:t>SQLite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etc.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8"/>
          <p:cNvSpPr>
            <a:spLocks noGrp="1"/>
          </p:cNvSpPr>
          <p:nvPr>
            <p:ph type="title"/>
          </p:nvPr>
        </p:nvSpPr>
        <p:spPr>
          <a:xfrm>
            <a:off x="530225" y="900113"/>
            <a:ext cx="8086725" cy="550862"/>
          </a:xfrm>
        </p:spPr>
        <p:txBody>
          <a:bodyPr/>
          <a:lstStyle/>
          <a:p>
            <a:r>
              <a:rPr lang="de-DE" dirty="0" smtClean="0"/>
              <a:t>Dateiformate</a:t>
            </a:r>
            <a:endParaRPr lang="de-DE" dirty="0" smtClean="0">
              <a:solidFill>
                <a:srgbClr val="790B1A"/>
              </a:solidFill>
            </a:endParaRPr>
          </a:p>
        </p:txBody>
      </p:sp>
      <p:sp>
        <p:nvSpPr>
          <p:cNvPr id="16386" name="Textplatzhalter 9"/>
          <p:cNvSpPr>
            <a:spLocks noGrp="1"/>
          </p:cNvSpPr>
          <p:nvPr>
            <p:ph type="body" idx="1"/>
          </p:nvPr>
        </p:nvSpPr>
        <p:spPr>
          <a:xfrm>
            <a:off x="530225" y="1508125"/>
            <a:ext cx="8077200" cy="381000"/>
          </a:xfrm>
        </p:spPr>
        <p:txBody>
          <a:bodyPr/>
          <a:lstStyle/>
          <a:p>
            <a:r>
              <a:rPr lang="de-DE" dirty="0"/>
              <a:t>Wer kennt das Datei-Format s3hd?</a:t>
            </a:r>
          </a:p>
        </p:txBody>
      </p:sp>
      <p:sp>
        <p:nvSpPr>
          <p:cNvPr id="16387" name="Inhaltsplatzhalter 10"/>
          <p:cNvSpPr>
            <a:spLocks noGrp="1"/>
          </p:cNvSpPr>
          <p:nvPr>
            <p:ph sz="half" idx="2"/>
          </p:nvPr>
        </p:nvSpPr>
        <p:spPr>
          <a:xfrm>
            <a:off x="530225" y="1965325"/>
            <a:ext cx="8077200" cy="4324350"/>
          </a:xfrm>
        </p:spPr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28" y="2052487"/>
            <a:ext cx="1008112" cy="12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70683"/>
            <a:ext cx="1008112" cy="124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2051720" y="2628550"/>
            <a:ext cx="1368152" cy="0"/>
          </a:xfrm>
          <a:prstGeom prst="straightConnector1">
            <a:avLst/>
          </a:prstGeom>
          <a:noFill/>
          <a:ln w="158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2051720" y="2378901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r>
              <a:rPr lang="de-DE" dirty="0" err="1" smtClean="0"/>
              <a:t>xtract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38" y="1751333"/>
            <a:ext cx="2619091" cy="16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Gerade Verbindung mit Pfeil 21"/>
          <p:cNvCxnSpPr/>
          <p:nvPr/>
        </p:nvCxnSpPr>
        <p:spPr bwMode="auto">
          <a:xfrm>
            <a:off x="4067944" y="2605407"/>
            <a:ext cx="1152128" cy="0"/>
          </a:xfrm>
          <a:prstGeom prst="straightConnector1">
            <a:avLst/>
          </a:prstGeom>
          <a:noFill/>
          <a:ln w="158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4229731" y="236412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pen …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248472" cy="29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75651" y="4025066"/>
            <a:ext cx="3786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Jetzt finden wir es noch heraus.</a:t>
            </a:r>
          </a:p>
          <a:p>
            <a:pPr algn="ctr"/>
            <a:r>
              <a:rPr lang="de-DE" sz="2000" dirty="0" smtClean="0"/>
              <a:t>Und in 50 Jahren?</a:t>
            </a:r>
            <a:br>
              <a:rPr lang="de-DE" sz="2000" dirty="0" smtClean="0"/>
            </a:br>
            <a:r>
              <a:rPr lang="de-DE" sz="2000" b="1" dirty="0" smtClean="0"/>
              <a:t>Sicherung von Information </a:t>
            </a:r>
            <a:br>
              <a:rPr lang="de-DE" sz="2000" b="1" dirty="0" smtClean="0"/>
            </a:br>
            <a:r>
              <a:rPr lang="de-DE" sz="2000" b="1" dirty="0" smtClean="0"/>
              <a:t>nicht nur Binärdaten!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6453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Lebensdauer der Daten </a:t>
            </a:r>
            <a:r>
              <a:rPr lang="de-DE" dirty="0"/>
              <a:t>im </a:t>
            </a:r>
            <a:r>
              <a:rPr lang="de-DE" dirty="0" smtClean="0"/>
              <a:t>Internet/in </a:t>
            </a:r>
            <a:r>
              <a:rPr lang="de-DE" dirty="0" err="1" smtClean="0"/>
              <a:t>Social</a:t>
            </a:r>
            <a:r>
              <a:rPr lang="de-DE" dirty="0" smtClean="0"/>
              <a:t> Media</a:t>
            </a:r>
            <a:endParaRPr lang="de-DE" dirty="0" smtClean="0">
              <a:solidFill>
                <a:srgbClr val="790B1A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>
                <a:hlinkClick r:id="rId2"/>
              </a:rPr>
              <a:t>What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is</a:t>
            </a:r>
            <a:r>
              <a:rPr lang="de-DE" dirty="0">
                <a:hlinkClick r:id="rId2"/>
              </a:rPr>
              <a:t> still on </a:t>
            </a:r>
            <a:r>
              <a:rPr lang="de-DE" dirty="0" err="1">
                <a:hlinkClick r:id="rId2"/>
              </a:rPr>
              <a:t>the</a:t>
            </a:r>
            <a:r>
              <a:rPr lang="de-DE" dirty="0">
                <a:hlinkClick r:id="rId2"/>
              </a:rPr>
              <a:t> web after 10 </a:t>
            </a:r>
            <a:r>
              <a:rPr lang="de-DE" dirty="0" err="1">
                <a:hlinkClick r:id="rId2"/>
              </a:rPr>
              <a:t>years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of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archiving</a:t>
            </a:r>
            <a:r>
              <a:rPr lang="de-DE" dirty="0">
                <a:hlinkClick r:id="rId2"/>
              </a:rPr>
              <a:t>? </a:t>
            </a:r>
            <a:endParaRPr lang="de-DE" dirty="0"/>
          </a:p>
          <a:p>
            <a:pPr lvl="1"/>
            <a:r>
              <a:rPr lang="de-DE" dirty="0" smtClean="0"/>
              <a:t>10 Jahre UK-Webinhalte 2004-2014</a:t>
            </a:r>
          </a:p>
          <a:p>
            <a:pPr lvl="1"/>
            <a:r>
              <a:rPr lang="de-DE" dirty="0" smtClean="0"/>
              <a:t>Nach </a:t>
            </a:r>
            <a:r>
              <a:rPr lang="de-DE" dirty="0"/>
              <a:t>einem Jahr sind 80% der Webinhalte noch ähnlich und ca. 20% der Inhalte sind unverändert</a:t>
            </a:r>
          </a:p>
          <a:p>
            <a:pPr lvl="1"/>
            <a:r>
              <a:rPr lang="de-DE" dirty="0"/>
              <a:t>Nach 10 Jahren sind etwa 8% der Webinhalte ähnlich und ca. 3% sind unverändert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>
                <a:hlinkClick r:id="rId3"/>
              </a:rPr>
              <a:t>Losing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My</a:t>
            </a:r>
            <a:r>
              <a:rPr lang="de-DE" dirty="0">
                <a:hlinkClick r:id="rId3"/>
              </a:rPr>
              <a:t> Revolution: </a:t>
            </a:r>
            <a:r>
              <a:rPr lang="de-DE" dirty="0" err="1">
                <a:hlinkClick r:id="rId3"/>
              </a:rPr>
              <a:t>How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Many</a:t>
            </a:r>
            <a:r>
              <a:rPr lang="de-DE" dirty="0">
                <a:hlinkClick r:id="rId3"/>
              </a:rPr>
              <a:t> Resources </a:t>
            </a:r>
            <a:r>
              <a:rPr lang="de-DE" dirty="0" err="1">
                <a:hlinkClick r:id="rId3"/>
              </a:rPr>
              <a:t>Shared</a:t>
            </a:r>
            <a:r>
              <a:rPr lang="de-DE" dirty="0">
                <a:hlinkClick r:id="rId3"/>
              </a:rPr>
              <a:t> on </a:t>
            </a:r>
            <a:r>
              <a:rPr lang="de-DE" dirty="0" err="1">
                <a:hlinkClick r:id="rId3"/>
              </a:rPr>
              <a:t>Social</a:t>
            </a:r>
            <a:r>
              <a:rPr lang="de-DE" dirty="0">
                <a:hlinkClick r:id="rId3"/>
              </a:rPr>
              <a:t> Media </a:t>
            </a:r>
            <a:r>
              <a:rPr lang="de-DE" dirty="0" err="1">
                <a:hlinkClick r:id="rId3"/>
              </a:rPr>
              <a:t>Have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Been</a:t>
            </a:r>
            <a:r>
              <a:rPr lang="de-DE" dirty="0">
                <a:hlinkClick r:id="rId3"/>
              </a:rPr>
              <a:t> Lost?</a:t>
            </a:r>
            <a:endParaRPr lang="de-DE" dirty="0"/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-Media-Inhalte zwischen </a:t>
            </a:r>
            <a:r>
              <a:rPr lang="en-US" dirty="0" err="1" smtClean="0"/>
              <a:t>Juni</a:t>
            </a:r>
            <a:r>
              <a:rPr lang="en-US" dirty="0" smtClean="0"/>
              <a:t> 2009 und </a:t>
            </a:r>
            <a:r>
              <a:rPr lang="en-US" dirty="0" err="1" smtClean="0"/>
              <a:t>März</a:t>
            </a:r>
            <a:r>
              <a:rPr lang="en-US" dirty="0" smtClean="0"/>
              <a:t> 2012 </a:t>
            </a:r>
            <a:r>
              <a:rPr lang="en-US" dirty="0" err="1" smtClean="0"/>
              <a:t>untersucht</a:t>
            </a:r>
            <a:endParaRPr lang="en-US" dirty="0" smtClean="0"/>
          </a:p>
          <a:p>
            <a:pPr lvl="1"/>
            <a:r>
              <a:rPr lang="en-US" dirty="0" err="1" smtClean="0"/>
              <a:t>Lineare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des </a:t>
            </a:r>
            <a:r>
              <a:rPr lang="en-US" dirty="0" err="1" smtClean="0"/>
              <a:t>Inhaltsverlusts</a:t>
            </a:r>
            <a:r>
              <a:rPr lang="en-US" dirty="0" smtClean="0"/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Lost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Percentage = 0,02(Age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days)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4,2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 smtClean="0"/>
              <a:t>Nach einem Jahr 11% verloren, danach jeden Tag weitere 0,02%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Datenwiederherstellung</a:t>
            </a:r>
            <a:endParaRPr lang="de-DE" dirty="0" smtClean="0">
              <a:solidFill>
                <a:srgbClr val="790B1A"/>
              </a:solidFill>
            </a:endParaRPr>
          </a:p>
        </p:txBody>
      </p:sp>
      <p:sp>
        <p:nvSpPr>
          <p:cNvPr id="16387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en-US" dirty="0">
                <a:hlinkClick r:id="rId2"/>
              </a:rPr>
              <a:t>It Takes a Village to Save a Hard </a:t>
            </a:r>
            <a:r>
              <a:rPr lang="en-US" dirty="0" smtClean="0">
                <a:hlinkClick r:id="rId2"/>
              </a:rPr>
              <a:t>Drive</a:t>
            </a:r>
            <a:endParaRPr lang="en-US" dirty="0" smtClean="0"/>
          </a:p>
          <a:p>
            <a:pPr lvl="1"/>
            <a:r>
              <a:rPr lang="en-US" dirty="0" err="1" smtClean="0"/>
              <a:t>Wiederherstellung</a:t>
            </a:r>
            <a:r>
              <a:rPr lang="en-US" dirty="0" smtClean="0"/>
              <a:t> </a:t>
            </a:r>
            <a:r>
              <a:rPr lang="en-US" dirty="0"/>
              <a:t>30 </a:t>
            </a:r>
            <a:r>
              <a:rPr lang="en-US" dirty="0" err="1"/>
              <a:t>Jahre</a:t>
            </a:r>
            <a:r>
              <a:rPr lang="en-US" dirty="0"/>
              <a:t> alter </a:t>
            </a:r>
            <a:r>
              <a:rPr lang="en-US" dirty="0" err="1"/>
              <a:t>Kunstwerke</a:t>
            </a:r>
            <a:r>
              <a:rPr lang="en-US" dirty="0"/>
              <a:t> des </a:t>
            </a:r>
            <a:r>
              <a:rPr lang="en-US" dirty="0" err="1"/>
              <a:t>Künstlers</a:t>
            </a:r>
            <a:r>
              <a:rPr lang="en-US" dirty="0"/>
              <a:t> </a:t>
            </a:r>
            <a:r>
              <a:rPr lang="en-US" i="1" dirty="0"/>
              <a:t>Phil Sanders</a:t>
            </a:r>
            <a:r>
              <a:rPr lang="en-US" dirty="0"/>
              <a:t> von </a:t>
            </a:r>
            <a:r>
              <a:rPr lang="en-US" dirty="0" err="1"/>
              <a:t>alten</a:t>
            </a:r>
            <a:r>
              <a:rPr lang="en-US" dirty="0"/>
              <a:t> </a:t>
            </a:r>
            <a:r>
              <a:rPr lang="en-US" dirty="0" err="1"/>
              <a:t>Datenträgern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Hilfe</a:t>
            </a:r>
            <a:r>
              <a:rPr lang="en-US" dirty="0"/>
              <a:t> alter </a:t>
            </a:r>
            <a:r>
              <a:rPr lang="en-US" dirty="0" err="1"/>
              <a:t>Lesegeräte</a:t>
            </a:r>
            <a:r>
              <a:rPr lang="en-US" dirty="0"/>
              <a:t> von </a:t>
            </a:r>
            <a:r>
              <a:rPr lang="en-US" dirty="0" err="1"/>
              <a:t>Kunstwerken</a:t>
            </a:r>
            <a:endParaRPr lang="en-US" dirty="0"/>
          </a:p>
        </p:txBody>
      </p:sp>
      <p:pic>
        <p:nvPicPr>
          <p:cNvPr id="2050" name="Picture 2" descr="File:Floppy disk 2009 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43" y="3233714"/>
            <a:ext cx="4824536" cy="23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43808" y="5733256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936173" y="5579645"/>
            <a:ext cx="4639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By George </a:t>
            </a:r>
            <a:r>
              <a:rPr lang="en-US" dirty="0" err="1">
                <a:hlinkClick r:id="rId4"/>
              </a:rPr>
              <a:t>Chernilevsky</a:t>
            </a:r>
            <a:r>
              <a:rPr lang="en-US" dirty="0">
                <a:hlinkClick r:id="rId4"/>
              </a:rPr>
              <a:t> (Own work) [Public domain], via Wikimedia Commons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8"/>
          <p:cNvSpPr>
            <a:spLocks noGrp="1"/>
          </p:cNvSpPr>
          <p:nvPr>
            <p:ph type="title"/>
          </p:nvPr>
        </p:nvSpPr>
        <p:spPr>
          <a:xfrm>
            <a:off x="530225" y="900113"/>
            <a:ext cx="8086725" cy="550862"/>
          </a:xfrm>
        </p:spPr>
        <p:txBody>
          <a:bodyPr/>
          <a:lstStyle/>
          <a:p>
            <a:r>
              <a:rPr lang="de-DE" dirty="0" smtClean="0"/>
              <a:t>Bedrohungen für archivierte Daten</a:t>
            </a:r>
            <a:endParaRPr lang="de-DE" dirty="0" smtClean="0">
              <a:solidFill>
                <a:srgbClr val="790B1A"/>
              </a:solidFill>
            </a:endParaRPr>
          </a:p>
        </p:txBody>
      </p:sp>
      <p:sp>
        <p:nvSpPr>
          <p:cNvPr id="16387" name="Inhaltsplatzhalter 10"/>
          <p:cNvSpPr>
            <a:spLocks noGrp="1"/>
          </p:cNvSpPr>
          <p:nvPr>
            <p:ph sz="half" idx="2"/>
          </p:nvPr>
        </p:nvSpPr>
        <p:spPr>
          <a:xfrm>
            <a:off x="530225" y="1965325"/>
            <a:ext cx="8077200" cy="4324350"/>
          </a:xfrm>
        </p:spPr>
        <p:txBody>
          <a:bodyPr/>
          <a:lstStyle/>
          <a:p>
            <a:pPr marL="342900" lvl="1" indent="-342900">
              <a:buClr>
                <a:srgbClr val="790B1A"/>
              </a:buClr>
            </a:pPr>
            <a:r>
              <a:rPr lang="de-DE" dirty="0" smtClean="0"/>
              <a:t>Fehler (Medien/Hardware/Software)</a:t>
            </a:r>
          </a:p>
          <a:p>
            <a:pPr marL="742950" lvl="2" indent="-342900">
              <a:buClr>
                <a:srgbClr val="790B1A"/>
              </a:buClr>
            </a:pPr>
            <a:r>
              <a:rPr lang="de-DE" dirty="0" smtClean="0"/>
              <a:t>Prüfsummen, Redundante Speicherung, ..</a:t>
            </a:r>
          </a:p>
          <a:p>
            <a:r>
              <a:rPr lang="de-DE" dirty="0" smtClean="0"/>
              <a:t>Obsoleszenz </a:t>
            </a:r>
            <a:r>
              <a:rPr lang="de-DE" dirty="0"/>
              <a:t>(Medien/Hardware/Software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Migration, Emulation, …</a:t>
            </a:r>
          </a:p>
          <a:p>
            <a:r>
              <a:rPr lang="de-DE" dirty="0" smtClean="0"/>
              <a:t>Bedienungs- oder Bearbeitungsfehler</a:t>
            </a:r>
          </a:p>
          <a:p>
            <a:pPr lvl="1"/>
            <a:r>
              <a:rPr lang="de-DE" dirty="0" smtClean="0"/>
              <a:t>Qualitätssicherung, Dokumentation Daten-manipulierender Prozesse …</a:t>
            </a:r>
          </a:p>
          <a:p>
            <a:r>
              <a:rPr lang="de-DE" dirty="0"/>
              <a:t>Naturkatastrophen, </a:t>
            </a:r>
            <a:r>
              <a:rPr lang="de-DE" dirty="0" smtClean="0"/>
              <a:t>Angriffsszenarien</a:t>
            </a:r>
          </a:p>
          <a:p>
            <a:pPr lvl="1"/>
            <a:r>
              <a:rPr lang="de-DE" dirty="0" smtClean="0"/>
              <a:t>Dezentrale und redundante Speicherung, …</a:t>
            </a:r>
          </a:p>
          <a:p>
            <a:r>
              <a:rPr lang="de-DE" dirty="0" smtClean="0"/>
              <a:t>Ökonomische Unzulänglichkeit (begrenzte Budgets)</a:t>
            </a:r>
          </a:p>
          <a:p>
            <a:pPr lvl="1"/>
            <a:r>
              <a:rPr lang="de-DE" dirty="0" smtClean="0"/>
              <a:t>Beschränkung auf „das Wesentliche“, Automatisierung, …</a:t>
            </a:r>
          </a:p>
          <a:p>
            <a:r>
              <a:rPr lang="de-DE" dirty="0" smtClean="0"/>
              <a:t>Organisatorisches bzw. institutionelles Scheitern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Quelle (teilweise): </a:t>
            </a:r>
            <a:r>
              <a:rPr lang="de-DE" dirty="0"/>
              <a:t>http://www.dlib.org/dlib/november05/rosenthal/11rosenthal.html</a:t>
            </a:r>
          </a:p>
        </p:txBody>
      </p:sp>
      <p:sp>
        <p:nvSpPr>
          <p:cNvPr id="16389" name="Datumsplatzhalter 4"/>
          <p:cNvSpPr>
            <a:spLocks noGrp="1"/>
          </p:cNvSpPr>
          <p:nvPr>
            <p:ph type="dt" sz="quarter" idx="4294967295"/>
          </p:nvPr>
        </p:nvSpPr>
        <p:spPr>
          <a:xfrm>
            <a:off x="539750" y="6415088"/>
            <a:ext cx="1905000" cy="44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6636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28D52E-EA71-49B9-B7AA-9FE4D44B28EC}" type="datetime1">
              <a:rPr lang="de-DE" sz="900">
                <a:solidFill>
                  <a:schemeClr val="accent2"/>
                </a:solidFill>
              </a:rPr>
              <a:pPr/>
              <a:t>14.04.2015</a:t>
            </a:fld>
            <a:endParaRPr lang="de-DE" sz="900" dirty="0">
              <a:solidFill>
                <a:schemeClr val="accent2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Welchen Bedrohungen sind archivierte Daten ausgesetzt? Und wie begegnen wir diesen?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8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OAIS </a:t>
            </a:r>
            <a:r>
              <a:rPr lang="en-GB" sz="2000" dirty="0" err="1" smtClean="0"/>
              <a:t>Referenzmodell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Consultative </a:t>
            </a:r>
            <a:r>
              <a:rPr lang="en-US" altLang="de-DE" dirty="0"/>
              <a:t>Committee for Space Data Systems (CCSDS) </a:t>
            </a:r>
          </a:p>
          <a:p>
            <a:r>
              <a:rPr lang="en-US" altLang="de-DE" dirty="0"/>
              <a:t>ISO 14721:2003</a:t>
            </a:r>
            <a:endParaRPr lang="en-US" altLang="de-DE" sz="1200" dirty="0"/>
          </a:p>
          <a:p>
            <a:r>
              <a:rPr lang="en-US" altLang="de-DE" dirty="0" err="1" smtClean="0"/>
              <a:t>Funktionales</a:t>
            </a:r>
            <a:r>
              <a:rPr lang="en-US" altLang="de-DE" dirty="0" smtClean="0"/>
              <a:t> Modell der </a:t>
            </a:r>
            <a:r>
              <a:rPr lang="en-US" altLang="de-DE" dirty="0" err="1" smtClean="0"/>
              <a:t>Langzeitarchivierung</a:t>
            </a:r>
            <a:endParaRPr lang="en-US" alt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29355" r="12500" b="17688"/>
          <a:stretch>
            <a:fillRect/>
          </a:stretch>
        </p:blipFill>
        <p:spPr bwMode="auto">
          <a:xfrm>
            <a:off x="515714" y="3230513"/>
            <a:ext cx="3849688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27000" r="19154" b="27791"/>
          <a:stretch>
            <a:fillRect/>
          </a:stretch>
        </p:blipFill>
        <p:spPr bwMode="auto">
          <a:xfrm>
            <a:off x="4556432" y="3068960"/>
            <a:ext cx="38322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3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Persistente Identifikation/Persistent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identifier</a:t>
            </a:r>
            <a:r>
              <a:rPr lang="de-DE" dirty="0" smtClean="0"/>
              <a:t> (PUID)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2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 err="1" smtClean="0"/>
              <a:t>Speicherorte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ändern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sich</a:t>
            </a:r>
            <a:r>
              <a:rPr lang="en-GB" altLang="de-DE" dirty="0" smtClean="0"/>
              <a:t>, </a:t>
            </a:r>
            <a:r>
              <a:rPr lang="en-GB" altLang="de-DE" dirty="0" err="1" smtClean="0"/>
              <a:t>manchmal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aus</a:t>
            </a:r>
            <a:r>
              <a:rPr lang="en-GB" altLang="de-DE" dirty="0" smtClean="0"/>
              <a:t> rein </a:t>
            </a:r>
            <a:r>
              <a:rPr lang="en-GB" altLang="de-DE" dirty="0" err="1" smtClean="0"/>
              <a:t>technischen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Gründen</a:t>
            </a: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>
                <a:sym typeface="Wingdings" panose="05000000000000000000" pitchFamily="2" charset="2"/>
              </a:rPr>
              <a:t> </a:t>
            </a:r>
            <a:r>
              <a:rPr lang="en-GB" altLang="de-DE" dirty="0" err="1" smtClean="0">
                <a:sym typeface="Wingdings" panose="05000000000000000000" pitchFamily="2" charset="2"/>
              </a:rPr>
              <a:t>Defekte</a:t>
            </a:r>
            <a:r>
              <a:rPr lang="en-GB" altLang="de-DE" dirty="0" smtClean="0">
                <a:sym typeface="Wingdings" panose="05000000000000000000" pitchFamily="2" charset="2"/>
              </a:rPr>
              <a:t> </a:t>
            </a:r>
            <a:r>
              <a:rPr lang="en-GB" altLang="de-DE" dirty="0" err="1" smtClean="0">
                <a:sym typeface="Wingdings" panose="05000000000000000000" pitchFamily="2" charset="2"/>
              </a:rPr>
              <a:t>Verweise</a:t>
            </a:r>
            <a:r>
              <a:rPr lang="en-GB" altLang="de-DE" dirty="0" smtClean="0">
                <a:sym typeface="Wingdings" panose="05000000000000000000" pitchFamily="2" charset="2"/>
              </a:rPr>
              <a:t> (</a:t>
            </a:r>
            <a:r>
              <a:rPr lang="en-GB" altLang="de-DE" dirty="0" err="1" smtClean="0">
                <a:sym typeface="Wingdings" panose="05000000000000000000" pitchFamily="2" charset="2"/>
              </a:rPr>
              <a:t>eng.</a:t>
            </a:r>
            <a:r>
              <a:rPr lang="en-GB" altLang="de-DE" dirty="0" smtClean="0">
                <a:sym typeface="Wingdings" panose="05000000000000000000" pitchFamily="2" charset="2"/>
              </a:rPr>
              <a:t> “link rot”)</a:t>
            </a:r>
            <a:endParaRPr lang="en-GB" altLang="de-DE" dirty="0" smtClean="0"/>
          </a:p>
          <a:p>
            <a:pPr marL="342900" lvl="2" indent="-342900">
              <a:buClr>
                <a:srgbClr val="790B1A"/>
              </a:buClr>
              <a:buFont typeface="Wingdings" pitchFamily="2" charset="2"/>
              <a:buChar char="§"/>
            </a:pPr>
            <a:endParaRPr lang="en-GB" altLang="de-DE" dirty="0"/>
          </a:p>
          <a:p>
            <a:pPr marL="342900" lvl="2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 err="1" smtClean="0"/>
              <a:t>Eindeutige</a:t>
            </a:r>
            <a:r>
              <a:rPr lang="en-GB" altLang="de-DE" dirty="0" smtClean="0"/>
              <a:t> und </a:t>
            </a:r>
            <a:r>
              <a:rPr lang="en-GB" altLang="de-DE" dirty="0" err="1" smtClean="0"/>
              <a:t>Speicherort-unabhängige</a:t>
            </a:r>
            <a:r>
              <a:rPr lang="en-GB" altLang="de-DE" dirty="0" smtClean="0"/>
              <a:t> </a:t>
            </a:r>
            <a:r>
              <a:rPr lang="de-DE" dirty="0" err="1"/>
              <a:t>Identifikatoren</a:t>
            </a:r>
            <a:r>
              <a:rPr lang="de-DE" dirty="0"/>
              <a:t> </a:t>
            </a:r>
            <a:r>
              <a:rPr lang="en-GB" altLang="de-DE" dirty="0" err="1" smtClean="0"/>
              <a:t>digitaler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Objekte</a:t>
            </a:r>
            <a:endParaRPr lang="en-GB" altLang="de-DE" dirty="0" smtClean="0"/>
          </a:p>
          <a:p>
            <a:pPr marL="342900" lvl="2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de-DE" dirty="0"/>
              <a:t>Zugriff auf </a:t>
            </a:r>
            <a:r>
              <a:rPr lang="de-DE" dirty="0" smtClean="0"/>
              <a:t>Ressourcen über einen langen Zeitraum hinweg </a:t>
            </a:r>
            <a:r>
              <a:rPr lang="de-DE" dirty="0"/>
              <a:t>gewährleisten </a:t>
            </a:r>
            <a:endParaRPr lang="de-DE" dirty="0" smtClean="0"/>
          </a:p>
          <a:p>
            <a:pPr marL="342900" lvl="2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de-DE" dirty="0" smtClean="0"/>
              <a:t>Unabhängigkeit von Systemen zur Verwaltung digitaler Objekte</a:t>
            </a:r>
          </a:p>
          <a:p>
            <a:pPr marL="342900" lvl="2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de-DE" altLang="de-DE" dirty="0" smtClean="0"/>
              <a:t>Siehe auch</a:t>
            </a:r>
            <a:endParaRPr lang="en-GB" altLang="de-DE" dirty="0" smtClean="0"/>
          </a:p>
          <a:p>
            <a:pPr marL="800100" lvl="3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 smtClean="0"/>
              <a:t>Handle</a:t>
            </a:r>
          </a:p>
          <a:p>
            <a:pPr marL="800100" lvl="3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 smtClean="0"/>
              <a:t>Digital </a:t>
            </a:r>
            <a:r>
              <a:rPr lang="en-GB" altLang="de-DE" dirty="0"/>
              <a:t>Object Identifier (</a:t>
            </a:r>
            <a:r>
              <a:rPr lang="en-GB" altLang="de-DE" dirty="0" smtClean="0"/>
              <a:t>DOI)</a:t>
            </a:r>
            <a:endParaRPr lang="de-DE" altLang="de-DE" dirty="0"/>
          </a:p>
          <a:p>
            <a:pPr marL="800100" lvl="3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de-DE" dirty="0">
                <a:hlinkClick r:id="rId2"/>
              </a:rPr>
              <a:t>Persistent URL (PURL)</a:t>
            </a:r>
            <a:endParaRPr lang="en-GB" altLang="de-DE" dirty="0"/>
          </a:p>
          <a:p>
            <a:pPr marL="800100" lvl="3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 smtClean="0"/>
              <a:t>Uniform </a:t>
            </a:r>
            <a:r>
              <a:rPr lang="en-GB" altLang="de-DE" dirty="0"/>
              <a:t>Resource Name (URN</a:t>
            </a:r>
            <a:r>
              <a:rPr lang="en-GB" altLang="de-DE" dirty="0" smtClean="0"/>
              <a:t>)</a:t>
            </a:r>
          </a:p>
          <a:p>
            <a:pPr marL="800100" lvl="3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>
                <a:hlinkClick r:id="rId3"/>
              </a:rPr>
              <a:t>Cool URIs don't </a:t>
            </a:r>
            <a:r>
              <a:rPr lang="en-GB" altLang="de-DE" dirty="0" smtClean="0">
                <a:hlinkClick r:id="rId3"/>
              </a:rPr>
              <a:t>change</a:t>
            </a:r>
            <a:endParaRPr lang="en-GB" altLang="de-DE" dirty="0" smtClean="0"/>
          </a:p>
          <a:p>
            <a:pPr marL="800100" lvl="3" indent="-342900">
              <a:buClr>
                <a:srgbClr val="790B1A"/>
              </a:buClr>
              <a:buFont typeface="Wingdings" pitchFamily="2" charset="2"/>
              <a:buChar char="§"/>
            </a:pPr>
            <a:r>
              <a:rPr lang="en-GB" altLang="de-DE" dirty="0"/>
              <a:t>e</a:t>
            </a:r>
            <a:r>
              <a:rPr lang="en-GB" altLang="de-DE" dirty="0" smtClean="0"/>
              <a:t>tc.</a:t>
            </a:r>
          </a:p>
        </p:txBody>
      </p:sp>
    </p:spTree>
    <p:extLst>
      <p:ext uri="{BB962C8B-B14F-4D97-AF65-F5344CB8AC3E}">
        <p14:creationId xmlns:p14="http://schemas.microsoft.com/office/powerpoint/2010/main" val="7264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" y="2204864"/>
            <a:ext cx="3816424" cy="79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PREMIS</a:t>
            </a:r>
            <a:r>
              <a:rPr lang="en-US" dirty="0"/>
              <a:t> </a:t>
            </a:r>
            <a:r>
              <a:rPr lang="en-US" dirty="0" smtClean="0"/>
              <a:t>Preservation </a:t>
            </a:r>
            <a:r>
              <a:rPr lang="en-US" dirty="0"/>
              <a:t>Metadata: Implementation Strategies</a:t>
            </a:r>
            <a:endParaRPr lang="de-DE" dirty="0"/>
          </a:p>
        </p:txBody>
      </p: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2790560" y="1412776"/>
            <a:ext cx="836208" cy="7617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9pPr>
          </a:lstStyle>
          <a:p>
            <a:pPr algn="ctr" eaLnBrk="1" hangingPunct="1"/>
            <a:r>
              <a:rPr lang="en-US" altLang="de-DE" sz="1000" b="1" dirty="0">
                <a:latin typeface="Arial" charset="0"/>
              </a:rPr>
              <a:t>Intellectual</a:t>
            </a:r>
          </a:p>
          <a:p>
            <a:pPr algn="ctr" eaLnBrk="1" hangingPunct="1"/>
            <a:r>
              <a:rPr lang="en-US" altLang="de-DE" sz="1000" b="1" dirty="0">
                <a:latin typeface="Arial" charset="0"/>
              </a:rPr>
              <a:t>Entities</a:t>
            </a:r>
          </a:p>
        </p:txBody>
      </p:sp>
      <p:sp>
        <p:nvSpPr>
          <p:cNvPr id="26" name="Rectangle 1028"/>
          <p:cNvSpPr>
            <a:spLocks noChangeArrowheads="1"/>
          </p:cNvSpPr>
          <p:nvPr/>
        </p:nvSpPr>
        <p:spPr bwMode="auto">
          <a:xfrm>
            <a:off x="2785410" y="2861939"/>
            <a:ext cx="836208" cy="7617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9pPr>
          </a:lstStyle>
          <a:p>
            <a:pPr algn="ctr" eaLnBrk="1" hangingPunct="1"/>
            <a:r>
              <a:rPr lang="en-US" altLang="de-DE" sz="1000" b="1">
                <a:latin typeface="Arial" charset="0"/>
              </a:rPr>
              <a:t>Objects</a:t>
            </a:r>
          </a:p>
        </p:txBody>
      </p:sp>
      <p:sp>
        <p:nvSpPr>
          <p:cNvPr id="27" name="Rectangle 1029"/>
          <p:cNvSpPr>
            <a:spLocks noChangeArrowheads="1"/>
          </p:cNvSpPr>
          <p:nvPr/>
        </p:nvSpPr>
        <p:spPr bwMode="auto">
          <a:xfrm>
            <a:off x="4129590" y="1754063"/>
            <a:ext cx="836208" cy="7617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9pPr>
          </a:lstStyle>
          <a:p>
            <a:pPr algn="ctr" eaLnBrk="1" hangingPunct="1"/>
            <a:r>
              <a:rPr lang="en-US" altLang="de-DE" sz="1000" b="1">
                <a:latin typeface="Arial" charset="0"/>
              </a:rPr>
              <a:t>Rights</a:t>
            </a:r>
          </a:p>
        </p:txBody>
      </p:sp>
      <p:sp>
        <p:nvSpPr>
          <p:cNvPr id="28" name="Rectangle 1030"/>
          <p:cNvSpPr>
            <a:spLocks noChangeArrowheads="1"/>
          </p:cNvSpPr>
          <p:nvPr/>
        </p:nvSpPr>
        <p:spPr bwMode="auto">
          <a:xfrm>
            <a:off x="5456604" y="2861939"/>
            <a:ext cx="836208" cy="7617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9pPr>
          </a:lstStyle>
          <a:p>
            <a:pPr algn="ctr" eaLnBrk="1" hangingPunct="1"/>
            <a:r>
              <a:rPr lang="en-US" altLang="de-DE" sz="1000" b="1">
                <a:latin typeface="Arial" charset="0"/>
              </a:rPr>
              <a:t>Agents</a:t>
            </a: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4173362" y="3877419"/>
            <a:ext cx="836208" cy="7617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6" charset="0"/>
              </a:defRPr>
            </a:lvl9pPr>
          </a:lstStyle>
          <a:p>
            <a:pPr algn="ctr" eaLnBrk="1" hangingPunct="1"/>
            <a:r>
              <a:rPr lang="en-US" altLang="de-DE" sz="1000" b="1">
                <a:latin typeface="Arial" charset="0"/>
              </a:rPr>
              <a:t>Events</a:t>
            </a:r>
          </a:p>
        </p:txBody>
      </p:sp>
      <p:sp>
        <p:nvSpPr>
          <p:cNvPr id="30" name="Line 1032"/>
          <p:cNvSpPr>
            <a:spLocks noChangeShapeType="1"/>
          </p:cNvSpPr>
          <p:nvPr/>
        </p:nvSpPr>
        <p:spPr bwMode="auto">
          <a:xfrm>
            <a:off x="3175780" y="2174527"/>
            <a:ext cx="0" cy="68741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1" name="Line 1033"/>
          <p:cNvSpPr>
            <a:spLocks noChangeShapeType="1"/>
          </p:cNvSpPr>
          <p:nvPr/>
        </p:nvSpPr>
        <p:spPr bwMode="auto">
          <a:xfrm>
            <a:off x="3621614" y="3623690"/>
            <a:ext cx="551748" cy="25372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2" name="Line 1034"/>
          <p:cNvSpPr>
            <a:spLocks noChangeShapeType="1"/>
          </p:cNvSpPr>
          <p:nvPr/>
        </p:nvSpPr>
        <p:spPr bwMode="auto">
          <a:xfrm flipH="1">
            <a:off x="3621614" y="2515814"/>
            <a:ext cx="507975" cy="34612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3" name="Line 1035"/>
          <p:cNvSpPr>
            <a:spLocks noChangeShapeType="1"/>
          </p:cNvSpPr>
          <p:nvPr/>
        </p:nvSpPr>
        <p:spPr bwMode="auto">
          <a:xfrm>
            <a:off x="4965798" y="2518234"/>
            <a:ext cx="490805" cy="34370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4" name="Line 1036"/>
          <p:cNvSpPr>
            <a:spLocks noChangeShapeType="1"/>
          </p:cNvSpPr>
          <p:nvPr/>
        </p:nvSpPr>
        <p:spPr bwMode="auto">
          <a:xfrm flipH="1">
            <a:off x="5009570" y="3629642"/>
            <a:ext cx="447034" cy="24777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34" y="4658629"/>
            <a:ext cx="4624653" cy="136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00" y="2014039"/>
            <a:ext cx="3651900" cy="7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T_Power_Point_Vorlage-1">
  <a:themeElements>
    <a:clrScheme name="Benutzerdefiniert 1">
      <a:dk1>
        <a:srgbClr val="7C8388"/>
      </a:dk1>
      <a:lt1>
        <a:srgbClr val="FFFFFF"/>
      </a:lt1>
      <a:dk2>
        <a:srgbClr val="000C20"/>
      </a:dk2>
      <a:lt2>
        <a:srgbClr val="E0E0E0"/>
      </a:lt2>
      <a:accent1>
        <a:srgbClr val="BEBEBE"/>
      </a:accent1>
      <a:accent2>
        <a:srgbClr val="7C8388"/>
      </a:accent2>
      <a:accent3>
        <a:srgbClr val="3F3F3F"/>
      </a:accent3>
      <a:accent4>
        <a:srgbClr val="790B1A"/>
      </a:accent4>
      <a:accent5>
        <a:srgbClr val="D7843F"/>
      </a:accent5>
      <a:accent6>
        <a:srgbClr val="617D2B"/>
      </a:accent6>
      <a:hlink>
        <a:srgbClr val="790B1A"/>
      </a:hlink>
      <a:folHlink>
        <a:srgbClr val="790B1A"/>
      </a:folHlink>
    </a:clrScheme>
    <a:fontScheme name="ARC_BasisPPT_Vorlag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C838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AIT_Power_Point_Vorlage-1</Template>
  <TotalTime>0</TotalTime>
  <Words>667</Words>
  <Application>Microsoft Office PowerPoint</Application>
  <PresentationFormat>Bildschirmpräsentation (4:3)</PresentationFormat>
  <Paragraphs>169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AIT_Power_Point_Vorlage-1</vt:lpstr>
      <vt:lpstr>Formate, Werkzeuge und Methoden für die langfristige Datensicherung</vt:lpstr>
      <vt:lpstr>Lang!zeitarchivierung</vt:lpstr>
      <vt:lpstr>Dateiformate</vt:lpstr>
      <vt:lpstr>Lebensdauer der Daten im Internet/in Social Media</vt:lpstr>
      <vt:lpstr>Datenwiederherstellung</vt:lpstr>
      <vt:lpstr>Bedrohungen für archivierte Daten</vt:lpstr>
      <vt:lpstr>OAIS Referenzmodell</vt:lpstr>
      <vt:lpstr>Persistente Identifikation/Persistent unique identifier (PUID)</vt:lpstr>
      <vt:lpstr>PREMIS Preservation Metadata: Implementation Strategies</vt:lpstr>
      <vt:lpstr>METS Metadata Encoding &amp; Transmission Standard</vt:lpstr>
      <vt:lpstr>WARC = Web ARChive file format </vt:lpstr>
      <vt:lpstr>Stetiges Wachstum des „Digitalen Universums“</vt:lpstr>
      <vt:lpstr>Entwicklungscluster am AIT</vt:lpstr>
      <vt:lpstr>OpenSource essentiell für die Langzeitarchivierung</vt:lpstr>
      <vt:lpstr>Fazit</vt:lpstr>
      <vt:lpstr>AIT Austrian Institute of Technology</vt:lpstr>
    </vt:vector>
  </TitlesOfParts>
  <Company>AIT Austrian Institute of Technology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AIT_Powerpoint Vorlage</dc:title>
  <dc:creator>CMC</dc:creator>
  <cp:lastModifiedBy>Schlarb Sven</cp:lastModifiedBy>
  <cp:revision>77</cp:revision>
  <cp:lastPrinted>2009-05-18T09:01:15Z</cp:lastPrinted>
  <dcterms:created xsi:type="dcterms:W3CDTF">2013-09-05T09:48:55Z</dcterms:created>
  <dcterms:modified xsi:type="dcterms:W3CDTF">2015-04-14T07:05:12Z</dcterms:modified>
</cp:coreProperties>
</file>